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6" r:id="rId2"/>
    <p:sldId id="257" r:id="rId3"/>
    <p:sldId id="262" r:id="rId4"/>
    <p:sldId id="258" r:id="rId5"/>
    <p:sldId id="263" r:id="rId6"/>
    <p:sldId id="259" r:id="rId7"/>
    <p:sldId id="264" r:id="rId8"/>
    <p:sldId id="260" r:id="rId9"/>
    <p:sldId id="265" r:id="rId10"/>
    <p:sldId id="261"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21208E6-61E1-46C4-8F66-37E9337F855B}" type="datetimeFigureOut">
              <a:rPr lang="en-US"/>
              <a:pPr>
                <a:defRPr/>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8330C54-FFFF-4D88-9631-DA3F7B62CEC3}" type="slidenum">
              <a:rPr lang="en-US"/>
              <a:pPr>
                <a:defRPr/>
              </a:pPr>
              <a:t>‹#›</a:t>
            </a:fld>
            <a:endParaRPr lang="en-US"/>
          </a:p>
        </p:txBody>
      </p:sp>
    </p:spTree>
    <p:extLst>
      <p:ext uri="{BB962C8B-B14F-4D97-AF65-F5344CB8AC3E}">
        <p14:creationId xmlns:p14="http://schemas.microsoft.com/office/powerpoint/2010/main" val="846827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798089E-8C6F-4F36-A654-622F9C827FE7}"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AFBD5F-39CA-44B9-AE94-669EA326BCD0}"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8CBE76-0485-47CF-B3C7-59A836E1B67C}"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77963E5-7B0F-409D-8B0E-A48365C8618A}"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FAE918-5BC2-4D76-BE5A-26396D08FE5A}" type="slidenum">
              <a:rPr lang="en-US"/>
              <a:pPr fontAlgn="base">
                <a:spcBef>
                  <a:spcPct val="0"/>
                </a:spcBef>
                <a:spcAft>
                  <a:spcPct val="0"/>
                </a:spcAft>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127C91-500D-432C-ADE6-B5D97C0C87F1}" type="slidenum">
              <a:rPr lang="en-US"/>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082F6759-0082-4D83-BDBB-787FFF01C1F9}" type="datetimeFigureOut">
              <a:rPr lang="en-US"/>
              <a:pPr>
                <a:defRPr/>
              </a:pPr>
              <a:t>9/13/2013</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AD6E7191-CF5C-4588-A0A7-821D72CD99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6BCAA02-E0A2-4886-B343-7FD3EEB14313}" type="datetimeFigureOut">
              <a:rPr lang="en-US"/>
              <a:pPr>
                <a:defRPr/>
              </a:pPr>
              <a:t>9/13/2013</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54021E3-DF68-4D41-95D9-D9FFA6FAF7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ABF5C48C-A769-439C-8925-092FF768B661}"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03089EDA-FE31-4395-A48C-F04B5D517ACF}" type="datetimeFigureOut">
              <a:rPr lang="en-US"/>
              <a:pPr>
                <a:defRPr/>
              </a:pPr>
              <a:t>9/13/2013</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F5C71B-BC22-47F8-A039-71EDF9585D68}" type="datetimeFigureOut">
              <a:rPr lang="en-US"/>
              <a:pPr>
                <a:defRPr/>
              </a:pPr>
              <a:t>9/13/2013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6443219F-8C13-4381-BAA7-B74084657DA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53DC2D46-5A54-46FB-8610-E2BAF02C79B1}" type="datetimeFigureOut">
              <a:rPr lang="en-US"/>
              <a:pPr>
                <a:defRPr/>
              </a:pPr>
              <a:t>9/13/2013</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880CCD7B-0DDC-4984-BAD1-3BBA1E7B11B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F33CC52C-C868-4D88-85ED-4BE16B6421E6}" type="datetimeFigureOut">
              <a:rPr lang="en-US"/>
              <a:pPr>
                <a:defRPr/>
              </a:pPr>
              <a:t>9/13/2013</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10B0F32-C2C8-4AD2-9278-619EFA38BD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FBC3B666-784A-41DF-BE6D-AB02BF5326C2}" type="datetimeFigureOut">
              <a:rPr lang="en-US"/>
              <a:pPr>
                <a:defRPr/>
              </a:pPr>
              <a:t>9/13/2013</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BE4578C5-BA64-4067-9AD2-DC87BB9EB4F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D689407-7D7A-4AE4-90C9-86912993F6A9}" type="datetimeFigureOut">
              <a:rPr lang="en-US"/>
              <a:pPr>
                <a:defRPr/>
              </a:pPr>
              <a:t>9/13/2013</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AECC7821-5E8F-4138-830E-1D67B640DD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E95416A4-5C0D-4C21-B8FD-05CBDFB336C8}" type="datetimeFigureOut">
              <a:rPr lang="en-US"/>
              <a:pPr>
                <a:defRPr/>
              </a:pPr>
              <a:t>9/13/2013</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FFA9BA04-92CB-4873-B836-DC7099D191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94C37914-E092-40BE-BBF9-6865ABF52F0E}"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1C67BA8D-82A1-445F-A4CE-A40DADB145D6}" type="datetimeFigureOut">
              <a:rPr lang="en-US"/>
              <a:pPr>
                <a:defRPr/>
              </a:pPr>
              <a:t>9/13/2013</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2BFBC745-669A-433F-A420-76B12F3E9DAC}"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97063802-3DFE-48DF-82DA-F5365D98E721}" type="datetimeFigureOut">
              <a:rPr lang="en-US"/>
              <a:pPr>
                <a:defRPr/>
              </a:pPr>
              <a:t>9/13/2013</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1FF1A786-EF5B-4F5C-9DF9-A248C04E170A}" type="datetimeFigureOut">
              <a:rPr lang="en-US"/>
              <a:pPr>
                <a:defRPr/>
              </a:pPr>
              <a:t>9/13/2013</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5944F081-6DF9-4E13-8970-2889A5469202}"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71" r:id="rId10"/>
    <p:sldLayoutId id="2147483681"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dirty="0" smtClean="0"/>
              <a:t>ENG IV</a:t>
            </a:r>
            <a:endParaRPr lang="en-US" dirty="0"/>
          </a:p>
        </p:txBody>
      </p:sp>
      <p:sp>
        <p:nvSpPr>
          <p:cNvPr id="14338" name="Title 1"/>
          <p:cNvSpPr>
            <a:spLocks noGrp="1"/>
          </p:cNvSpPr>
          <p:nvPr>
            <p:ph type="ctrTitle"/>
          </p:nvPr>
        </p:nvSpPr>
        <p:spPr/>
        <p:txBody>
          <a:bodyPr/>
          <a:lstStyle/>
          <a:p>
            <a:pPr eaLnBrk="1" hangingPunct="1"/>
            <a:r>
              <a:rPr lang="en-US" smtClean="0"/>
              <a:t>Daily Language Workouts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solidFill>
                  <a:srgbClr val="7B9899"/>
                </a:solidFill>
              </a:rPr>
              <a:t>Day 5</a:t>
            </a:r>
          </a:p>
        </p:txBody>
      </p:sp>
      <p:sp>
        <p:nvSpPr>
          <p:cNvPr id="29698" name="Content Placeholder 2"/>
          <p:cNvSpPr>
            <a:spLocks noGrp="1"/>
          </p:cNvSpPr>
          <p:nvPr>
            <p:ph sz="quarter" idx="1"/>
          </p:nvPr>
        </p:nvSpPr>
        <p:spPr>
          <a:xfrm>
            <a:off x="301625" y="1527175"/>
            <a:ext cx="8504238" cy="4572000"/>
          </a:xfrm>
        </p:spPr>
        <p:txBody>
          <a:bodyPr/>
          <a:lstStyle/>
          <a:p>
            <a:pPr eaLnBrk="1" hangingPunct="1"/>
            <a:r>
              <a:rPr lang="en-US" smtClean="0"/>
              <a:t>EDIT:</a:t>
            </a:r>
          </a:p>
          <a:p>
            <a:pPr eaLnBrk="1" hangingPunct="1"/>
            <a:r>
              <a:rPr lang="en-US" smtClean="0"/>
              <a:t>According to a well publicized goverment report, more than half of Americas’ new jobs will be in the following industries health services, business services, and retail trade.</a:t>
            </a:r>
          </a:p>
          <a:p>
            <a:pPr eaLnBrk="1" hangingPunct="1"/>
            <a:endParaRPr lang="en-US" smtClean="0"/>
          </a:p>
          <a:p>
            <a:pPr eaLnBrk="1" hangingPunct="1"/>
            <a:r>
              <a:rPr lang="en-US" smtClean="0"/>
              <a:t>NOTES:</a:t>
            </a:r>
          </a:p>
          <a:p>
            <a:pPr eaLnBrk="1" hangingPunct="1"/>
            <a:r>
              <a:rPr lang="en-US" smtClean="0"/>
              <a:t>Affect (verb)=to influence (Try not to let unkind words </a:t>
            </a:r>
            <a:r>
              <a:rPr lang="en-US" u="sng" smtClean="0"/>
              <a:t>affect</a:t>
            </a:r>
            <a:r>
              <a:rPr lang="en-US" smtClean="0"/>
              <a:t> you.)</a:t>
            </a:r>
          </a:p>
          <a:p>
            <a:pPr eaLnBrk="1" hangingPunct="1"/>
            <a:r>
              <a:rPr lang="en-US" smtClean="0"/>
              <a:t>Effect (noun)=the result (The </a:t>
            </a:r>
            <a:r>
              <a:rPr lang="en-US" u="sng" smtClean="0"/>
              <a:t>effects</a:t>
            </a:r>
            <a:r>
              <a:rPr lang="en-US" smtClean="0"/>
              <a:t> of the hurricane were evident the next day.)</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p:txBody>
          <a:bodyPr/>
          <a:lstStyle/>
          <a:p>
            <a:pPr eaLnBrk="1" hangingPunct="1"/>
            <a:r>
              <a:rPr lang="en-US" smtClean="0"/>
              <a:t>Corrected Sentence</a:t>
            </a:r>
          </a:p>
        </p:txBody>
      </p:sp>
      <p:sp>
        <p:nvSpPr>
          <p:cNvPr id="31746" name="Rectangle 3"/>
          <p:cNvSpPr>
            <a:spLocks noGrp="1"/>
          </p:cNvSpPr>
          <p:nvPr>
            <p:ph type="body" idx="4294967295"/>
          </p:nvPr>
        </p:nvSpPr>
        <p:spPr/>
        <p:txBody>
          <a:bodyPr/>
          <a:lstStyle/>
          <a:p>
            <a:pPr eaLnBrk="1" hangingPunct="1"/>
            <a:r>
              <a:rPr lang="en-US" smtClean="0"/>
              <a:t>According to a wel</a:t>
            </a:r>
            <a:r>
              <a:rPr lang="en-US" u="sng" smtClean="0"/>
              <a:t>l-p</a:t>
            </a:r>
            <a:r>
              <a:rPr lang="en-US" smtClean="0"/>
              <a:t>ublicized </a:t>
            </a:r>
            <a:r>
              <a:rPr lang="en-US" u="sng" smtClean="0"/>
              <a:t>government </a:t>
            </a:r>
            <a:r>
              <a:rPr lang="en-US" smtClean="0"/>
              <a:t>report, more than half of Americ</a:t>
            </a:r>
            <a:r>
              <a:rPr lang="en-US" u="sng" smtClean="0"/>
              <a:t>a’s</a:t>
            </a:r>
            <a:r>
              <a:rPr lang="en-US" smtClean="0"/>
              <a:t> new jobs will be in the following industries</a:t>
            </a:r>
            <a:r>
              <a:rPr lang="en-US" u="sng" smtClean="0"/>
              <a:t>:</a:t>
            </a:r>
            <a:r>
              <a:rPr lang="en-US" smtClean="0"/>
              <a:t>  health services, business services, and retail trade.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idx="4294967295"/>
          </p:nvPr>
        </p:nvSpPr>
        <p:spPr/>
        <p:txBody>
          <a:bodyPr/>
          <a:lstStyle/>
          <a:p>
            <a:r>
              <a:rPr lang="en-US" smtClean="0"/>
              <a:t>Day 6</a:t>
            </a:r>
          </a:p>
        </p:txBody>
      </p:sp>
      <p:sp>
        <p:nvSpPr>
          <p:cNvPr id="32770" name="Rectangle 3"/>
          <p:cNvSpPr>
            <a:spLocks noGrp="1"/>
          </p:cNvSpPr>
          <p:nvPr>
            <p:ph type="body" idx="4294967295"/>
          </p:nvPr>
        </p:nvSpPr>
        <p:spPr/>
        <p:txBody>
          <a:bodyPr/>
          <a:lstStyle/>
          <a:p>
            <a:r>
              <a:rPr lang="en-US" smtClean="0"/>
              <a:t>Edit:</a:t>
            </a:r>
          </a:p>
          <a:p>
            <a:r>
              <a:rPr lang="en-US" smtClean="0"/>
              <a:t>Slow sustained streching helps lenghten tight cramped muscles increases flexibility and prevents muscle strains tiny tears in muscle fibers.</a:t>
            </a:r>
          </a:p>
          <a:p>
            <a:endParaRPr lang="en-US" smtClean="0"/>
          </a:p>
          <a:p>
            <a:r>
              <a:rPr lang="en-US" smtClean="0"/>
              <a:t>Notes:</a:t>
            </a:r>
          </a:p>
          <a:p>
            <a:r>
              <a:rPr lang="en-US" smtClean="0"/>
              <a:t>Use commas to separate three or more words, phrases, or clauses in a series.  (The snake crawled over the log, through the grass, and into the stream.)</a:t>
            </a:r>
          </a:p>
          <a:p>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idx="4294967295"/>
          </p:nvPr>
        </p:nvSpPr>
        <p:spPr/>
        <p:txBody>
          <a:bodyPr/>
          <a:lstStyle/>
          <a:p>
            <a:r>
              <a:rPr lang="en-US" smtClean="0"/>
              <a:t>Corrected Sentence</a:t>
            </a:r>
          </a:p>
        </p:txBody>
      </p:sp>
      <p:sp>
        <p:nvSpPr>
          <p:cNvPr id="33794" name="Rectangle 3"/>
          <p:cNvSpPr>
            <a:spLocks noGrp="1"/>
          </p:cNvSpPr>
          <p:nvPr>
            <p:ph type="body" idx="4294967295"/>
          </p:nvPr>
        </p:nvSpPr>
        <p:spPr/>
        <p:txBody>
          <a:bodyPr/>
          <a:lstStyle/>
          <a:p>
            <a:r>
              <a:rPr lang="en-US" smtClean="0"/>
              <a:t>Slow</a:t>
            </a:r>
            <a:r>
              <a:rPr lang="en-US" u="sng" smtClean="0"/>
              <a:t>, </a:t>
            </a:r>
            <a:r>
              <a:rPr lang="en-US" smtClean="0"/>
              <a:t>sustained </a:t>
            </a:r>
            <a:r>
              <a:rPr lang="en-US" u="sng" smtClean="0"/>
              <a:t>stretching</a:t>
            </a:r>
            <a:r>
              <a:rPr lang="en-US" smtClean="0"/>
              <a:t> helps </a:t>
            </a:r>
            <a:r>
              <a:rPr lang="en-US" u="sng" smtClean="0"/>
              <a:t>lengthen</a:t>
            </a:r>
            <a:r>
              <a:rPr lang="en-US" smtClean="0"/>
              <a:t> </a:t>
            </a:r>
            <a:r>
              <a:rPr lang="en-US" u="sng" smtClean="0"/>
              <a:t>tightly</a:t>
            </a:r>
            <a:r>
              <a:rPr lang="en-US" smtClean="0"/>
              <a:t> cramped muscles</a:t>
            </a:r>
            <a:r>
              <a:rPr lang="en-US" u="sng" smtClean="0"/>
              <a:t>, </a:t>
            </a:r>
            <a:r>
              <a:rPr lang="en-US" smtClean="0"/>
              <a:t>increases flexibility</a:t>
            </a:r>
            <a:r>
              <a:rPr lang="en-US" u="sng" smtClean="0"/>
              <a:t>,</a:t>
            </a:r>
            <a:r>
              <a:rPr lang="en-US" smtClean="0"/>
              <a:t> and prevents muscle strains</a:t>
            </a:r>
            <a:r>
              <a:rPr lang="en-US" u="sng" smtClean="0"/>
              <a:t> (</a:t>
            </a:r>
            <a:r>
              <a:rPr lang="en-US" smtClean="0"/>
              <a:t>tiny tears in muscle fibers</a:t>
            </a:r>
            <a:r>
              <a:rPr lang="en-US" u="sng" smtClean="0"/>
              <a:t>)</a:t>
            </a:r>
            <a:r>
              <a:rPr lang="en-US"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p:txBody>
          <a:bodyPr/>
          <a:lstStyle/>
          <a:p>
            <a:r>
              <a:rPr lang="en-US" smtClean="0"/>
              <a:t>Day 7</a:t>
            </a:r>
          </a:p>
        </p:txBody>
      </p:sp>
      <p:sp>
        <p:nvSpPr>
          <p:cNvPr id="34818" name="Rectangle 3"/>
          <p:cNvSpPr>
            <a:spLocks noGrp="1"/>
          </p:cNvSpPr>
          <p:nvPr>
            <p:ph type="body" idx="4294967295"/>
          </p:nvPr>
        </p:nvSpPr>
        <p:spPr/>
        <p:txBody>
          <a:bodyPr/>
          <a:lstStyle/>
          <a:p>
            <a:r>
              <a:rPr lang="en-US" smtClean="0"/>
              <a:t>Edit:</a:t>
            </a:r>
          </a:p>
          <a:p>
            <a:r>
              <a:rPr lang="en-US" smtClean="0"/>
              <a:t>The largest gold nugget ever found weighed about 200 pounds was descovered in 1969 near Ballarat Australia, and was nicknamed Welcome Stranger.</a:t>
            </a:r>
          </a:p>
          <a:p>
            <a:endParaRPr lang="en-US" smtClean="0"/>
          </a:p>
          <a:p>
            <a:r>
              <a:rPr lang="en-US" smtClean="0"/>
              <a:t>Notes:</a:t>
            </a:r>
          </a:p>
          <a:p>
            <a:r>
              <a:rPr lang="en-US" smtClean="0"/>
              <a:t>Use a comma after a name followed by an abbreviation such as Jr., Sr., and M.D.</a:t>
            </a:r>
          </a:p>
          <a:p>
            <a:r>
              <a:rPr lang="en-US" smtClean="0"/>
              <a:t>(Alex M. Jorgensen, Jr. </a:t>
            </a:r>
            <a:r>
              <a:rPr lang="en-US" i="1" smtClean="0"/>
              <a:t>or</a:t>
            </a:r>
            <a:r>
              <a:rPr lang="en-US" smtClean="0"/>
              <a:t> Sarah Werst, Ph.D.)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p:txBody>
          <a:bodyPr/>
          <a:lstStyle/>
          <a:p>
            <a:r>
              <a:rPr lang="en-US" smtClean="0"/>
              <a:t>Corrected Sentence</a:t>
            </a:r>
          </a:p>
        </p:txBody>
      </p:sp>
      <p:sp>
        <p:nvSpPr>
          <p:cNvPr id="35842" name="Rectangle 3"/>
          <p:cNvSpPr>
            <a:spLocks noGrp="1"/>
          </p:cNvSpPr>
          <p:nvPr>
            <p:ph type="body" idx="4294967295"/>
          </p:nvPr>
        </p:nvSpPr>
        <p:spPr/>
        <p:txBody>
          <a:bodyPr/>
          <a:lstStyle/>
          <a:p>
            <a:r>
              <a:rPr lang="en-US" smtClean="0"/>
              <a:t>The largest gold nugget ever found weighed about 200 pounds</a:t>
            </a:r>
            <a:r>
              <a:rPr lang="en-US" u="sng" smtClean="0"/>
              <a:t>, </a:t>
            </a:r>
            <a:r>
              <a:rPr lang="en-US" smtClean="0"/>
              <a:t>was</a:t>
            </a:r>
            <a:r>
              <a:rPr lang="en-US" u="sng" smtClean="0"/>
              <a:t> discovered</a:t>
            </a:r>
            <a:r>
              <a:rPr lang="en-US" smtClean="0"/>
              <a:t> in 1969 near Ballarat, Australia</a:t>
            </a:r>
            <a:r>
              <a:rPr lang="en-US" u="sng" smtClean="0"/>
              <a:t>, </a:t>
            </a:r>
            <a:r>
              <a:rPr lang="en-US" smtClean="0"/>
              <a:t>and was nicknamed</a:t>
            </a:r>
            <a:r>
              <a:rPr lang="en-US" u="sng" smtClean="0"/>
              <a:t> “</a:t>
            </a:r>
            <a:r>
              <a:rPr lang="en-US" smtClean="0"/>
              <a:t>Welcome Stranger</a:t>
            </a:r>
            <a:r>
              <a:rPr lang="en-US" u="sng"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r>
              <a:rPr lang="en-US" smtClean="0"/>
              <a:t>Day 8</a:t>
            </a:r>
          </a:p>
        </p:txBody>
      </p:sp>
      <p:sp>
        <p:nvSpPr>
          <p:cNvPr id="36866" name="Rectangle 3"/>
          <p:cNvSpPr>
            <a:spLocks noGrp="1"/>
          </p:cNvSpPr>
          <p:nvPr>
            <p:ph type="body" idx="4294967295"/>
          </p:nvPr>
        </p:nvSpPr>
        <p:spPr/>
        <p:txBody>
          <a:bodyPr/>
          <a:lstStyle/>
          <a:p>
            <a:pPr>
              <a:lnSpc>
                <a:spcPct val="90000"/>
              </a:lnSpc>
            </a:pPr>
            <a:r>
              <a:rPr lang="en-US" dirty="0" smtClean="0"/>
              <a:t>Edit:</a:t>
            </a:r>
          </a:p>
          <a:p>
            <a:pPr>
              <a:lnSpc>
                <a:spcPct val="90000"/>
              </a:lnSpc>
            </a:pPr>
            <a:r>
              <a:rPr lang="en-US" dirty="0" smtClean="0"/>
              <a:t>German </a:t>
            </a:r>
            <a:r>
              <a:rPr lang="en-US" smtClean="0"/>
              <a:t>leader Adolf Hitler born in </a:t>
            </a:r>
            <a:r>
              <a:rPr lang="en-US" dirty="0" err="1" smtClean="0"/>
              <a:t>Braunau</a:t>
            </a:r>
            <a:r>
              <a:rPr lang="en-US" dirty="0" smtClean="0"/>
              <a:t>, Austria in 1889 took his own life at 3 30 pm on May 1 1945 in Berlin Germany.</a:t>
            </a:r>
          </a:p>
          <a:p>
            <a:pPr>
              <a:lnSpc>
                <a:spcPct val="90000"/>
              </a:lnSpc>
            </a:pPr>
            <a:endParaRPr lang="en-US" dirty="0" smtClean="0"/>
          </a:p>
          <a:p>
            <a:pPr>
              <a:lnSpc>
                <a:spcPct val="90000"/>
              </a:lnSpc>
            </a:pPr>
            <a:r>
              <a:rPr lang="en-US" dirty="0" smtClean="0"/>
              <a:t>Notes:</a:t>
            </a:r>
          </a:p>
          <a:p>
            <a:pPr>
              <a:lnSpc>
                <a:spcPct val="90000"/>
              </a:lnSpc>
            </a:pPr>
            <a:r>
              <a:rPr lang="en-US" dirty="0" smtClean="0"/>
              <a:t>Use a comma to separate items in dates and addresses.  </a:t>
            </a:r>
          </a:p>
          <a:p>
            <a:pPr>
              <a:lnSpc>
                <a:spcPct val="90000"/>
              </a:lnSpc>
            </a:pPr>
            <a:r>
              <a:rPr lang="en-US" dirty="0" smtClean="0"/>
              <a:t>(Aunt Virginia was born on June 15, 1943.)</a:t>
            </a:r>
          </a:p>
          <a:p>
            <a:pPr>
              <a:lnSpc>
                <a:spcPct val="90000"/>
              </a:lnSpc>
            </a:pPr>
            <a:r>
              <a:rPr lang="en-US" dirty="0" smtClean="0"/>
              <a:t>(She just moved to 125 Central St., Boston, Maine.)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lstStyle/>
          <a:p>
            <a:r>
              <a:rPr lang="en-US" smtClean="0"/>
              <a:t>Corrected Sentence</a:t>
            </a:r>
          </a:p>
        </p:txBody>
      </p:sp>
      <p:sp>
        <p:nvSpPr>
          <p:cNvPr id="37890" name="Rectangle 3"/>
          <p:cNvSpPr>
            <a:spLocks noGrp="1"/>
          </p:cNvSpPr>
          <p:nvPr>
            <p:ph type="body" idx="4294967295"/>
          </p:nvPr>
        </p:nvSpPr>
        <p:spPr/>
        <p:txBody>
          <a:bodyPr/>
          <a:lstStyle/>
          <a:p>
            <a:r>
              <a:rPr lang="en-US" dirty="0" smtClean="0"/>
              <a:t>German leader Adolf Hitler</a:t>
            </a:r>
            <a:r>
              <a:rPr lang="en-US" u="sng" dirty="0" smtClean="0"/>
              <a:t>,</a:t>
            </a:r>
            <a:r>
              <a:rPr lang="en-US" dirty="0" smtClean="0"/>
              <a:t> born in </a:t>
            </a:r>
            <a:r>
              <a:rPr lang="en-US" dirty="0" err="1" smtClean="0"/>
              <a:t>Braunau</a:t>
            </a:r>
            <a:r>
              <a:rPr lang="en-US" dirty="0" smtClean="0"/>
              <a:t>, Austria</a:t>
            </a:r>
            <a:r>
              <a:rPr lang="en-US" u="sng" dirty="0" smtClean="0"/>
              <a:t>, </a:t>
            </a:r>
            <a:r>
              <a:rPr lang="en-US" dirty="0" smtClean="0"/>
              <a:t>in 1889</a:t>
            </a:r>
            <a:r>
              <a:rPr lang="en-US" u="sng" dirty="0" smtClean="0"/>
              <a:t>, </a:t>
            </a:r>
            <a:r>
              <a:rPr lang="en-US" dirty="0" smtClean="0"/>
              <a:t>took his own life at 3</a:t>
            </a:r>
            <a:r>
              <a:rPr lang="en-US" u="sng" dirty="0" smtClean="0"/>
              <a:t>:</a:t>
            </a:r>
            <a:r>
              <a:rPr lang="en-US" dirty="0" smtClean="0"/>
              <a:t>30 </a:t>
            </a:r>
            <a:r>
              <a:rPr lang="en-US" u="sng" dirty="0" smtClean="0"/>
              <a:t>p.m.</a:t>
            </a:r>
            <a:r>
              <a:rPr lang="en-US" dirty="0" smtClean="0"/>
              <a:t> on May </a:t>
            </a:r>
            <a:r>
              <a:rPr lang="en-US" u="sng" dirty="0" smtClean="0"/>
              <a:t>1,</a:t>
            </a:r>
            <a:r>
              <a:rPr lang="en-US" dirty="0" smtClean="0"/>
              <a:t> 1945</a:t>
            </a:r>
            <a:r>
              <a:rPr lang="en-US" u="sng" dirty="0" smtClean="0"/>
              <a:t>,</a:t>
            </a:r>
            <a:r>
              <a:rPr lang="en-US" dirty="0" smtClean="0"/>
              <a:t> in Berlin</a:t>
            </a:r>
            <a:r>
              <a:rPr lang="en-US" u="sng" dirty="0" smtClean="0"/>
              <a:t>, </a:t>
            </a:r>
            <a:r>
              <a:rPr lang="en-US" dirty="0" smtClean="0"/>
              <a:t>Germany.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p:txBody>
          <a:bodyPr/>
          <a:lstStyle/>
          <a:p>
            <a:r>
              <a:rPr lang="en-US" smtClean="0"/>
              <a:t>Day 9</a:t>
            </a:r>
          </a:p>
        </p:txBody>
      </p:sp>
      <p:sp>
        <p:nvSpPr>
          <p:cNvPr id="38914" name="Rectangle 3"/>
          <p:cNvSpPr>
            <a:spLocks noGrp="1"/>
          </p:cNvSpPr>
          <p:nvPr>
            <p:ph type="body" idx="4294967295"/>
          </p:nvPr>
        </p:nvSpPr>
        <p:spPr/>
        <p:txBody>
          <a:bodyPr/>
          <a:lstStyle/>
          <a:p>
            <a:r>
              <a:rPr lang="en-US" smtClean="0"/>
              <a:t>Edit:</a:t>
            </a:r>
          </a:p>
          <a:p>
            <a:r>
              <a:rPr lang="en-US" smtClean="0"/>
              <a:t>I learned this when I visited my uncles farm Pigs can get sunburned just like humans.  This explanes why pigs hang out in cool soft mud whenever possible.</a:t>
            </a:r>
          </a:p>
          <a:p>
            <a:endParaRPr lang="en-US" smtClean="0"/>
          </a:p>
          <a:p>
            <a:r>
              <a:rPr lang="en-US" smtClean="0"/>
              <a:t>Notes:</a:t>
            </a:r>
          </a:p>
          <a:p>
            <a:r>
              <a:rPr lang="en-US" smtClean="0"/>
              <a:t>Use commas between coordinate adjectives that precede a noun (should modify if equally).</a:t>
            </a:r>
          </a:p>
          <a:p>
            <a:r>
              <a:rPr lang="en-US" smtClean="0"/>
              <a:t>(I tore off a piece of fragrant, crusty French bread.)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p:txBody>
          <a:bodyPr/>
          <a:lstStyle/>
          <a:p>
            <a:r>
              <a:rPr lang="en-US" smtClean="0"/>
              <a:t>Corrected Sentence</a:t>
            </a:r>
          </a:p>
        </p:txBody>
      </p:sp>
      <p:sp>
        <p:nvSpPr>
          <p:cNvPr id="39938" name="Rectangle 3"/>
          <p:cNvSpPr>
            <a:spLocks noGrp="1"/>
          </p:cNvSpPr>
          <p:nvPr>
            <p:ph type="body" idx="4294967295"/>
          </p:nvPr>
        </p:nvSpPr>
        <p:spPr/>
        <p:txBody>
          <a:bodyPr/>
          <a:lstStyle/>
          <a:p>
            <a:r>
              <a:rPr lang="en-US" smtClean="0"/>
              <a:t>I learned this when I visited my uncl</a:t>
            </a:r>
            <a:r>
              <a:rPr lang="en-US" u="sng" smtClean="0"/>
              <a:t>e’s</a:t>
            </a:r>
            <a:r>
              <a:rPr lang="en-US" smtClean="0"/>
              <a:t> farm</a:t>
            </a:r>
            <a:r>
              <a:rPr lang="en-US" u="sng" smtClean="0"/>
              <a:t>: </a:t>
            </a:r>
            <a:r>
              <a:rPr lang="en-US" smtClean="0"/>
              <a:t> Pigs can get sunburned just like humans.  This </a:t>
            </a:r>
            <a:r>
              <a:rPr lang="en-US" u="sng" smtClean="0"/>
              <a:t>explains </a:t>
            </a:r>
            <a:r>
              <a:rPr lang="en-US" smtClean="0"/>
              <a:t>why pigs hang out in cool</a:t>
            </a:r>
            <a:r>
              <a:rPr lang="en-US" u="sng" smtClean="0"/>
              <a:t>, </a:t>
            </a:r>
            <a:r>
              <a:rPr lang="en-US" smtClean="0"/>
              <a:t>soft mud whenever possible.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solidFill>
                  <a:srgbClr val="7B9899"/>
                </a:solidFill>
              </a:rPr>
              <a:t>Day 1</a:t>
            </a:r>
          </a:p>
        </p:txBody>
      </p:sp>
      <p:sp>
        <p:nvSpPr>
          <p:cNvPr id="17410" name="Content Placeholder 2"/>
          <p:cNvSpPr>
            <a:spLocks noGrp="1"/>
          </p:cNvSpPr>
          <p:nvPr>
            <p:ph sz="quarter" idx="1"/>
          </p:nvPr>
        </p:nvSpPr>
        <p:spPr>
          <a:xfrm>
            <a:off x="301625" y="1527175"/>
            <a:ext cx="8504238" cy="4572000"/>
          </a:xfrm>
        </p:spPr>
        <p:txBody>
          <a:bodyPr/>
          <a:lstStyle/>
          <a:p>
            <a:pPr eaLnBrk="1" hangingPunct="1"/>
            <a:r>
              <a:rPr lang="en-US" b="1" smtClean="0"/>
              <a:t>EDIT:</a:t>
            </a:r>
            <a:r>
              <a:rPr lang="en-US" smtClean="0"/>
              <a:t>  </a:t>
            </a:r>
          </a:p>
          <a:p>
            <a:pPr eaLnBrk="1" hangingPunct="1"/>
            <a:r>
              <a:rPr lang="en-US" smtClean="0"/>
              <a:t>Typewriters, originaly designed as writing machines for the blind became popular in the business world in the 1880s, and created many new jobs for women.</a:t>
            </a:r>
          </a:p>
          <a:p>
            <a:pPr eaLnBrk="1" hangingPunct="1"/>
            <a:endParaRPr lang="en-US" smtClean="0"/>
          </a:p>
          <a:p>
            <a:pPr eaLnBrk="1" hangingPunct="1"/>
            <a:r>
              <a:rPr lang="en-US" b="1" smtClean="0"/>
              <a:t>NOTES:</a:t>
            </a:r>
          </a:p>
          <a:p>
            <a:pPr eaLnBrk="1" hangingPunct="1"/>
            <a:r>
              <a:rPr lang="en-US" smtClean="0"/>
              <a:t>There-a place (The coat is over there.)</a:t>
            </a:r>
          </a:p>
          <a:p>
            <a:pPr eaLnBrk="1" hangingPunct="1"/>
            <a:r>
              <a:rPr lang="en-US" smtClean="0"/>
              <a:t>Their-possession (Their bikes are red.)</a:t>
            </a:r>
          </a:p>
          <a:p>
            <a:pPr eaLnBrk="1" hangingPunct="1"/>
            <a:r>
              <a:rPr lang="en-US" smtClean="0"/>
              <a:t>They’re- “they are” (They’re going to prom.)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p:txBody>
          <a:bodyPr/>
          <a:lstStyle/>
          <a:p>
            <a:r>
              <a:rPr lang="en-US" smtClean="0"/>
              <a:t>Day 10</a:t>
            </a:r>
          </a:p>
        </p:txBody>
      </p:sp>
      <p:sp>
        <p:nvSpPr>
          <p:cNvPr id="40962" name="Rectangle 3"/>
          <p:cNvSpPr>
            <a:spLocks noGrp="1"/>
          </p:cNvSpPr>
          <p:nvPr>
            <p:ph type="body" idx="4294967295"/>
          </p:nvPr>
        </p:nvSpPr>
        <p:spPr/>
        <p:txBody>
          <a:bodyPr/>
          <a:lstStyle/>
          <a:p>
            <a:pPr>
              <a:lnSpc>
                <a:spcPct val="90000"/>
              </a:lnSpc>
            </a:pPr>
            <a:r>
              <a:rPr lang="en-US" smtClean="0"/>
              <a:t>Edit:</a:t>
            </a:r>
          </a:p>
          <a:p>
            <a:pPr>
              <a:lnSpc>
                <a:spcPct val="90000"/>
              </a:lnSpc>
            </a:pPr>
            <a:r>
              <a:rPr lang="en-US" smtClean="0"/>
              <a:t>Chewing tobacco for exampel causes mouth and throat cancers as well as painful progressive tooth and gum problems.</a:t>
            </a:r>
          </a:p>
          <a:p>
            <a:pPr>
              <a:lnSpc>
                <a:spcPct val="90000"/>
              </a:lnSpc>
            </a:pPr>
            <a:endParaRPr lang="en-US" smtClean="0"/>
          </a:p>
          <a:p>
            <a:pPr>
              <a:lnSpc>
                <a:spcPct val="90000"/>
              </a:lnSpc>
            </a:pPr>
            <a:r>
              <a:rPr lang="en-US" smtClean="0"/>
              <a:t>Notes:</a:t>
            </a:r>
          </a:p>
          <a:p>
            <a:pPr>
              <a:lnSpc>
                <a:spcPct val="90000"/>
              </a:lnSpc>
            </a:pPr>
            <a:r>
              <a:rPr lang="en-US" smtClean="0"/>
              <a:t>Use commas to set off parenthetical matter (side remarks like “consequently, however, of course,” etc.).</a:t>
            </a:r>
          </a:p>
          <a:p>
            <a:pPr>
              <a:lnSpc>
                <a:spcPct val="90000"/>
              </a:lnSpc>
            </a:pPr>
            <a:r>
              <a:rPr lang="en-US" smtClean="0"/>
              <a:t>Politics, </a:t>
            </a:r>
            <a:r>
              <a:rPr lang="en-US" u="sng" smtClean="0"/>
              <a:t>in my opinion</a:t>
            </a:r>
            <a:r>
              <a:rPr lang="en-US" smtClean="0"/>
              <a:t>, is an important part of society.</a:t>
            </a:r>
          </a:p>
          <a:p>
            <a:pPr>
              <a:lnSpc>
                <a:spcPct val="90000"/>
              </a:lnSpc>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p:txBody>
          <a:bodyPr/>
          <a:lstStyle/>
          <a:p>
            <a:r>
              <a:rPr lang="en-US" smtClean="0"/>
              <a:t>Corrected Sentence</a:t>
            </a:r>
          </a:p>
        </p:txBody>
      </p:sp>
      <p:sp>
        <p:nvSpPr>
          <p:cNvPr id="41986" name="Rectangle 3"/>
          <p:cNvSpPr>
            <a:spLocks noGrp="1"/>
          </p:cNvSpPr>
          <p:nvPr>
            <p:ph type="body" idx="4294967295"/>
          </p:nvPr>
        </p:nvSpPr>
        <p:spPr/>
        <p:txBody>
          <a:bodyPr/>
          <a:lstStyle/>
          <a:p>
            <a:r>
              <a:rPr lang="en-US" smtClean="0"/>
              <a:t>Chewing tobacco</a:t>
            </a:r>
            <a:r>
              <a:rPr lang="en-US" u="sng" smtClean="0"/>
              <a:t>, </a:t>
            </a:r>
            <a:r>
              <a:rPr lang="en-US" smtClean="0"/>
              <a:t>for </a:t>
            </a:r>
            <a:r>
              <a:rPr lang="en-US" u="sng" smtClean="0"/>
              <a:t>example,</a:t>
            </a:r>
            <a:r>
              <a:rPr lang="en-US" smtClean="0"/>
              <a:t> causes mouth and throat cancers as well as painful</a:t>
            </a:r>
            <a:r>
              <a:rPr lang="en-US" u="sng" smtClean="0"/>
              <a:t>, </a:t>
            </a:r>
            <a:r>
              <a:rPr lang="en-US" smtClean="0"/>
              <a:t>progressive tooth and gum problems.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p:txBody>
          <a:bodyPr/>
          <a:lstStyle/>
          <a:p>
            <a:r>
              <a:rPr lang="en-US" smtClean="0"/>
              <a:t>Day 11</a:t>
            </a:r>
          </a:p>
        </p:txBody>
      </p:sp>
      <p:sp>
        <p:nvSpPr>
          <p:cNvPr id="43010" name="Rectangle 3"/>
          <p:cNvSpPr>
            <a:spLocks noGrp="1"/>
          </p:cNvSpPr>
          <p:nvPr>
            <p:ph type="body" idx="4294967295"/>
          </p:nvPr>
        </p:nvSpPr>
        <p:spPr/>
        <p:txBody>
          <a:bodyPr/>
          <a:lstStyle/>
          <a:p>
            <a:pPr>
              <a:lnSpc>
                <a:spcPct val="90000"/>
              </a:lnSpc>
            </a:pPr>
            <a:r>
              <a:rPr lang="en-US" smtClean="0"/>
              <a:t>Edit:</a:t>
            </a:r>
          </a:p>
          <a:p>
            <a:pPr>
              <a:lnSpc>
                <a:spcPct val="90000"/>
              </a:lnSpc>
            </a:pPr>
            <a:r>
              <a:rPr lang="en-US" smtClean="0"/>
              <a:t>Ms. Walker asked “Class how would you rank the following qualities  honesty kindness, love, achievment, self  esteem, loyalty and financial sucess”?</a:t>
            </a:r>
          </a:p>
          <a:p>
            <a:pPr>
              <a:lnSpc>
                <a:spcPct val="90000"/>
              </a:lnSpc>
            </a:pPr>
            <a:endParaRPr lang="en-US" smtClean="0"/>
          </a:p>
          <a:p>
            <a:pPr>
              <a:lnSpc>
                <a:spcPct val="90000"/>
              </a:lnSpc>
            </a:pPr>
            <a:r>
              <a:rPr lang="en-US" smtClean="0"/>
              <a:t>Notes:</a:t>
            </a:r>
          </a:p>
          <a:p>
            <a:pPr>
              <a:lnSpc>
                <a:spcPct val="90000"/>
              </a:lnSpc>
            </a:pPr>
            <a:r>
              <a:rPr lang="en-US" smtClean="0"/>
              <a:t>Use a colon (:) to introduce lists and quotations. (clue words=the following, as follows, these, this)</a:t>
            </a:r>
          </a:p>
          <a:p>
            <a:pPr>
              <a:lnSpc>
                <a:spcPct val="90000"/>
              </a:lnSpc>
            </a:pPr>
            <a:r>
              <a:rPr lang="en-US" smtClean="0"/>
              <a:t>(i.e. Bring the following items to the meeting:  notepad, pencil, and calculator.)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p:txBody>
          <a:bodyPr/>
          <a:lstStyle/>
          <a:p>
            <a:r>
              <a:rPr lang="en-US" smtClean="0"/>
              <a:t>Corrected Sentence</a:t>
            </a:r>
          </a:p>
        </p:txBody>
      </p:sp>
      <p:sp>
        <p:nvSpPr>
          <p:cNvPr id="44034" name="Rectangle 3"/>
          <p:cNvSpPr>
            <a:spLocks noGrp="1"/>
          </p:cNvSpPr>
          <p:nvPr>
            <p:ph type="body" idx="4294967295"/>
          </p:nvPr>
        </p:nvSpPr>
        <p:spPr/>
        <p:txBody>
          <a:bodyPr/>
          <a:lstStyle/>
          <a:p>
            <a:r>
              <a:rPr lang="en-US" smtClean="0"/>
              <a:t>Ms. Walker asked</a:t>
            </a:r>
            <a:r>
              <a:rPr lang="en-US" u="sng" smtClean="0"/>
              <a:t>,</a:t>
            </a:r>
            <a:r>
              <a:rPr lang="en-US" smtClean="0"/>
              <a:t> “Class</a:t>
            </a:r>
            <a:r>
              <a:rPr lang="en-US" u="sng" smtClean="0"/>
              <a:t>, </a:t>
            </a:r>
            <a:r>
              <a:rPr lang="en-US" smtClean="0"/>
              <a:t>how would you rank the following qualities</a:t>
            </a:r>
            <a:r>
              <a:rPr lang="en-US" u="sng" smtClean="0"/>
              <a:t>: </a:t>
            </a:r>
            <a:r>
              <a:rPr lang="en-US" smtClean="0"/>
              <a:t> honesty</a:t>
            </a:r>
            <a:r>
              <a:rPr lang="en-US" u="sng" smtClean="0"/>
              <a:t>,</a:t>
            </a:r>
            <a:r>
              <a:rPr lang="en-US" smtClean="0"/>
              <a:t> kindness, love, </a:t>
            </a:r>
            <a:r>
              <a:rPr lang="en-US" u="sng" smtClean="0"/>
              <a:t>achievement</a:t>
            </a:r>
            <a:r>
              <a:rPr lang="en-US" smtClean="0"/>
              <a:t>, self</a:t>
            </a:r>
            <a:r>
              <a:rPr lang="en-US" u="sng" smtClean="0"/>
              <a:t>-</a:t>
            </a:r>
            <a:r>
              <a:rPr lang="en-US" smtClean="0"/>
              <a:t>esteem, loyalty</a:t>
            </a:r>
            <a:r>
              <a:rPr lang="en-US" u="sng" smtClean="0"/>
              <a:t>, </a:t>
            </a:r>
            <a:r>
              <a:rPr lang="en-US" smtClean="0"/>
              <a:t>and financial </a:t>
            </a:r>
            <a:r>
              <a:rPr lang="en-US" u="sng" smtClean="0"/>
              <a:t>success?”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p:txBody>
          <a:bodyPr/>
          <a:lstStyle/>
          <a:p>
            <a:r>
              <a:rPr lang="en-US" smtClean="0"/>
              <a:t>Day 12</a:t>
            </a:r>
          </a:p>
        </p:txBody>
      </p:sp>
      <p:sp>
        <p:nvSpPr>
          <p:cNvPr id="45058" name="Rectangle 3"/>
          <p:cNvSpPr>
            <a:spLocks noGrp="1"/>
          </p:cNvSpPr>
          <p:nvPr>
            <p:ph type="body" idx="4294967295"/>
          </p:nvPr>
        </p:nvSpPr>
        <p:spPr/>
        <p:txBody>
          <a:bodyPr/>
          <a:lstStyle/>
          <a:p>
            <a:pPr>
              <a:lnSpc>
                <a:spcPct val="90000"/>
              </a:lnSpc>
            </a:pPr>
            <a:r>
              <a:rPr lang="en-US" smtClean="0"/>
              <a:t>Edit:</a:t>
            </a:r>
          </a:p>
          <a:p>
            <a:pPr>
              <a:lnSpc>
                <a:spcPct val="90000"/>
              </a:lnSpc>
            </a:pPr>
            <a:r>
              <a:rPr lang="en-US" smtClean="0"/>
              <a:t>“When you set out to fail, writes John Holt in his book, How Children Fail, one thing is certain– you cant be dissappointed.”</a:t>
            </a:r>
          </a:p>
          <a:p>
            <a:pPr>
              <a:lnSpc>
                <a:spcPct val="90000"/>
              </a:lnSpc>
            </a:pPr>
            <a:endParaRPr lang="en-US" smtClean="0"/>
          </a:p>
          <a:p>
            <a:pPr>
              <a:lnSpc>
                <a:spcPct val="90000"/>
              </a:lnSpc>
            </a:pPr>
            <a:r>
              <a:rPr lang="en-US" smtClean="0"/>
              <a:t>Notes:</a:t>
            </a:r>
          </a:p>
          <a:p>
            <a:pPr>
              <a:lnSpc>
                <a:spcPct val="90000"/>
              </a:lnSpc>
            </a:pPr>
            <a:r>
              <a:rPr lang="en-US" smtClean="0"/>
              <a:t>Do NOT use a colon after prepositions such as “for, on, by, after, in” or after verbs (action words) EVEN IF THERE IS A LIST</a:t>
            </a:r>
          </a:p>
          <a:p>
            <a:pPr>
              <a:lnSpc>
                <a:spcPct val="90000"/>
              </a:lnSpc>
            </a:pPr>
            <a:r>
              <a:rPr lang="en-US" smtClean="0"/>
              <a:t>(i.e.  The meal includes salad, soup, a main course, and dessert.)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idx="4294967295"/>
          </p:nvPr>
        </p:nvSpPr>
        <p:spPr/>
        <p:txBody>
          <a:bodyPr/>
          <a:lstStyle/>
          <a:p>
            <a:r>
              <a:rPr lang="en-US" smtClean="0"/>
              <a:t>Corrected Sentence</a:t>
            </a:r>
          </a:p>
        </p:txBody>
      </p:sp>
      <p:sp>
        <p:nvSpPr>
          <p:cNvPr id="46082" name="Rectangle 3"/>
          <p:cNvSpPr>
            <a:spLocks noGrp="1"/>
          </p:cNvSpPr>
          <p:nvPr>
            <p:ph type="body" idx="4294967295"/>
          </p:nvPr>
        </p:nvSpPr>
        <p:spPr/>
        <p:txBody>
          <a:bodyPr/>
          <a:lstStyle/>
          <a:p>
            <a:r>
              <a:rPr lang="en-US" smtClean="0"/>
              <a:t>“When you set out to fail,</a:t>
            </a:r>
            <a:r>
              <a:rPr lang="en-US" u="sng" smtClean="0"/>
              <a:t>”</a:t>
            </a:r>
            <a:r>
              <a:rPr lang="en-US" smtClean="0"/>
              <a:t> writes John Holt in his book, </a:t>
            </a:r>
            <a:r>
              <a:rPr lang="en-US" i="1" u="sng" smtClean="0"/>
              <a:t>How Children Fail</a:t>
            </a:r>
            <a:r>
              <a:rPr lang="en-US" smtClean="0"/>
              <a:t>,</a:t>
            </a:r>
            <a:r>
              <a:rPr lang="en-US" u="sng" smtClean="0"/>
              <a:t> “</a:t>
            </a:r>
            <a:r>
              <a:rPr lang="en-US" smtClean="0"/>
              <a:t>one thing is certain– you can</a:t>
            </a:r>
            <a:r>
              <a:rPr lang="en-US" u="sng" smtClean="0"/>
              <a:t>’t</a:t>
            </a:r>
            <a:r>
              <a:rPr lang="en-US" smtClean="0"/>
              <a:t> be </a:t>
            </a:r>
            <a:r>
              <a:rPr lang="en-US" u="sng" smtClean="0"/>
              <a:t>disappointed</a:t>
            </a:r>
            <a:r>
              <a:rPr lang="en-US" smtClean="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idx="4294967295"/>
          </p:nvPr>
        </p:nvSpPr>
        <p:spPr/>
        <p:txBody>
          <a:bodyPr/>
          <a:lstStyle/>
          <a:p>
            <a:r>
              <a:rPr lang="en-US" smtClean="0"/>
              <a:t>Day 13</a:t>
            </a:r>
          </a:p>
        </p:txBody>
      </p:sp>
      <p:sp>
        <p:nvSpPr>
          <p:cNvPr id="47106" name="Rectangle 3"/>
          <p:cNvSpPr>
            <a:spLocks noGrp="1"/>
          </p:cNvSpPr>
          <p:nvPr>
            <p:ph type="body" idx="4294967295"/>
          </p:nvPr>
        </p:nvSpPr>
        <p:spPr/>
        <p:txBody>
          <a:bodyPr/>
          <a:lstStyle/>
          <a:p>
            <a:r>
              <a:rPr lang="en-US" smtClean="0"/>
              <a:t>Edit:</a:t>
            </a:r>
          </a:p>
          <a:p>
            <a:r>
              <a:rPr lang="en-US" smtClean="0"/>
              <a:t>Though banks may supply “virtual” money in the form of online cash the det my dear is all to real.</a:t>
            </a:r>
          </a:p>
          <a:p>
            <a:endParaRPr lang="en-US" smtClean="0"/>
          </a:p>
          <a:p>
            <a:endParaRPr lang="en-US" smtClean="0"/>
          </a:p>
          <a:p>
            <a:r>
              <a:rPr lang="en-US" smtClean="0"/>
              <a:t>Notes:</a:t>
            </a:r>
          </a:p>
          <a:p>
            <a:r>
              <a:rPr lang="en-US" smtClean="0"/>
              <a:t>Use a colon for time designations, business letter salutations, and Biblical references.</a:t>
            </a:r>
          </a:p>
          <a:p>
            <a:r>
              <a:rPr lang="en-US" smtClean="0"/>
              <a:t>(i.e.  Dear Sir or Madam:)  beginning of cover letter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p:txBody>
          <a:bodyPr/>
          <a:lstStyle/>
          <a:p>
            <a:r>
              <a:rPr lang="en-US" smtClean="0"/>
              <a:t>Corrected Sentence</a:t>
            </a:r>
          </a:p>
        </p:txBody>
      </p:sp>
      <p:sp>
        <p:nvSpPr>
          <p:cNvPr id="48130" name="Rectangle 3"/>
          <p:cNvSpPr>
            <a:spLocks noGrp="1"/>
          </p:cNvSpPr>
          <p:nvPr>
            <p:ph type="body" idx="4294967295"/>
          </p:nvPr>
        </p:nvSpPr>
        <p:spPr/>
        <p:txBody>
          <a:bodyPr/>
          <a:lstStyle/>
          <a:p>
            <a:r>
              <a:rPr lang="en-US" smtClean="0"/>
              <a:t>Though banks may supply “virtual” money in the form of online cash</a:t>
            </a:r>
            <a:r>
              <a:rPr lang="en-US" u="sng" smtClean="0"/>
              <a:t>, </a:t>
            </a:r>
            <a:r>
              <a:rPr lang="en-US" smtClean="0"/>
              <a:t>the </a:t>
            </a:r>
            <a:r>
              <a:rPr lang="en-US" u="sng" smtClean="0"/>
              <a:t>debt, my</a:t>
            </a:r>
            <a:r>
              <a:rPr lang="en-US" smtClean="0"/>
              <a:t> dear</a:t>
            </a:r>
            <a:r>
              <a:rPr lang="en-US" u="sng" smtClean="0"/>
              <a:t>, </a:t>
            </a:r>
            <a:r>
              <a:rPr lang="en-US" smtClean="0"/>
              <a:t>is all</a:t>
            </a:r>
            <a:r>
              <a:rPr lang="en-US" u="sng" smtClean="0"/>
              <a:t> too</a:t>
            </a:r>
            <a:r>
              <a:rPr lang="en-US" smtClean="0"/>
              <a:t> real.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idx="4294967295"/>
          </p:nvPr>
        </p:nvSpPr>
        <p:spPr/>
        <p:txBody>
          <a:bodyPr/>
          <a:lstStyle/>
          <a:p>
            <a:r>
              <a:rPr lang="en-US" smtClean="0"/>
              <a:t>Day 14</a:t>
            </a:r>
          </a:p>
        </p:txBody>
      </p:sp>
      <p:sp>
        <p:nvSpPr>
          <p:cNvPr id="49154" name="Rectangle 3"/>
          <p:cNvSpPr>
            <a:spLocks noGrp="1"/>
          </p:cNvSpPr>
          <p:nvPr>
            <p:ph type="body" idx="4294967295"/>
          </p:nvPr>
        </p:nvSpPr>
        <p:spPr/>
        <p:txBody>
          <a:bodyPr/>
          <a:lstStyle/>
          <a:p>
            <a:r>
              <a:rPr lang="en-US" sz="2300" smtClean="0"/>
              <a:t>Edit:</a:t>
            </a:r>
          </a:p>
          <a:p>
            <a:r>
              <a:rPr lang="en-US" sz="2300" smtClean="0"/>
              <a:t>In an essay entitled Why We still Can’t Wait Coretta Scott King wrote If the alternative to full employment is simply to wait to tolerate in silence the shattered dreams of jobless youth and the broken hearts of laid off men then my choice is clear.</a:t>
            </a:r>
          </a:p>
          <a:p>
            <a:endParaRPr lang="en-US" sz="2300" smtClean="0"/>
          </a:p>
          <a:p>
            <a:r>
              <a:rPr lang="en-US" sz="2300" smtClean="0"/>
              <a:t>Notes:</a:t>
            </a:r>
          </a:p>
          <a:p>
            <a:r>
              <a:rPr lang="en-US" sz="2300" smtClean="0"/>
              <a:t>Use a semicolon to separate the independent clauses in a compound sentence when a conjunction is not used.  (You may think English is a boring class; you have to pass it anyway.)</a:t>
            </a:r>
          </a:p>
          <a:p>
            <a:endParaRPr lang="en-US" sz="23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p:txBody>
          <a:bodyPr/>
          <a:lstStyle/>
          <a:p>
            <a:r>
              <a:rPr lang="en-US" smtClean="0"/>
              <a:t>Corrected Sentence</a:t>
            </a:r>
          </a:p>
        </p:txBody>
      </p:sp>
      <p:sp>
        <p:nvSpPr>
          <p:cNvPr id="50178" name="Rectangle 3"/>
          <p:cNvSpPr>
            <a:spLocks noGrp="1"/>
          </p:cNvSpPr>
          <p:nvPr>
            <p:ph type="body" idx="4294967295"/>
          </p:nvPr>
        </p:nvSpPr>
        <p:spPr/>
        <p:txBody>
          <a:bodyPr/>
          <a:lstStyle/>
          <a:p>
            <a:r>
              <a:rPr lang="en-US" smtClean="0"/>
              <a:t>In an essay entitled </a:t>
            </a:r>
            <a:r>
              <a:rPr lang="en-US" u="sng" smtClean="0"/>
              <a:t>“</a:t>
            </a:r>
            <a:r>
              <a:rPr lang="en-US" smtClean="0"/>
              <a:t>Why We Still Can’t Wait</a:t>
            </a:r>
            <a:r>
              <a:rPr lang="en-US" u="sng" smtClean="0"/>
              <a:t>,” </a:t>
            </a:r>
            <a:r>
              <a:rPr lang="en-US" smtClean="0"/>
              <a:t>Coretta Scott King wrote</a:t>
            </a:r>
            <a:r>
              <a:rPr lang="en-US" u="sng" smtClean="0"/>
              <a:t>, “</a:t>
            </a:r>
            <a:r>
              <a:rPr lang="en-US" smtClean="0"/>
              <a:t>If the alternative to full employment is simply to wait</a:t>
            </a:r>
            <a:r>
              <a:rPr lang="en-US" u="sng" smtClean="0"/>
              <a:t>, </a:t>
            </a:r>
            <a:r>
              <a:rPr lang="en-US" smtClean="0"/>
              <a:t>to tolerate in silence the shattered dreams of jobless youth and the broken hearts of laid</a:t>
            </a:r>
            <a:r>
              <a:rPr lang="en-US" u="sng" smtClean="0"/>
              <a:t>-</a:t>
            </a:r>
            <a:r>
              <a:rPr lang="en-US" smtClean="0"/>
              <a:t>off men</a:t>
            </a:r>
            <a:r>
              <a:rPr lang="en-US" u="sng" smtClean="0"/>
              <a:t>,</a:t>
            </a:r>
            <a:r>
              <a:rPr lang="en-US" smtClean="0"/>
              <a:t> then my choice is clear</a:t>
            </a:r>
            <a:r>
              <a:rPr lang="en-US" u="sng"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pPr eaLnBrk="1" hangingPunct="1"/>
            <a:r>
              <a:rPr lang="en-US" smtClean="0"/>
              <a:t>Correct Sentence</a:t>
            </a:r>
          </a:p>
        </p:txBody>
      </p:sp>
      <p:sp>
        <p:nvSpPr>
          <p:cNvPr id="19458" name="Rectangle 3"/>
          <p:cNvSpPr>
            <a:spLocks noGrp="1"/>
          </p:cNvSpPr>
          <p:nvPr>
            <p:ph type="body" idx="4294967295"/>
          </p:nvPr>
        </p:nvSpPr>
        <p:spPr/>
        <p:txBody>
          <a:bodyPr/>
          <a:lstStyle/>
          <a:p>
            <a:pPr eaLnBrk="1" hangingPunct="1"/>
            <a:r>
              <a:rPr lang="en-US" smtClean="0"/>
              <a:t>Typewriters,</a:t>
            </a:r>
            <a:r>
              <a:rPr lang="en-US" u="sng" smtClean="0"/>
              <a:t> originally</a:t>
            </a:r>
            <a:r>
              <a:rPr lang="en-US" smtClean="0"/>
              <a:t> designed as writing machines for the blind</a:t>
            </a:r>
            <a:r>
              <a:rPr lang="en-US" u="sng" smtClean="0"/>
              <a:t>, </a:t>
            </a:r>
            <a:r>
              <a:rPr lang="en-US" smtClean="0"/>
              <a:t>became popular in the business world in the 1880s</a:t>
            </a:r>
            <a:r>
              <a:rPr lang="en-US" u="sng" smtClean="0"/>
              <a:t> a</a:t>
            </a:r>
            <a:r>
              <a:rPr lang="en-US" smtClean="0"/>
              <a:t>nd created many new jobs for women.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idx="4294967295"/>
          </p:nvPr>
        </p:nvSpPr>
        <p:spPr/>
        <p:txBody>
          <a:bodyPr/>
          <a:lstStyle/>
          <a:p>
            <a:r>
              <a:rPr lang="en-US" smtClean="0"/>
              <a:t>Day 15</a:t>
            </a:r>
          </a:p>
        </p:txBody>
      </p:sp>
      <p:sp>
        <p:nvSpPr>
          <p:cNvPr id="51202" name="Rectangle 3"/>
          <p:cNvSpPr>
            <a:spLocks noGrp="1"/>
          </p:cNvSpPr>
          <p:nvPr>
            <p:ph type="body" idx="4294967295"/>
          </p:nvPr>
        </p:nvSpPr>
        <p:spPr/>
        <p:txBody>
          <a:bodyPr/>
          <a:lstStyle/>
          <a:p>
            <a:pPr>
              <a:lnSpc>
                <a:spcPct val="90000"/>
              </a:lnSpc>
            </a:pPr>
            <a:r>
              <a:rPr lang="en-US" smtClean="0"/>
              <a:t>Edit:</a:t>
            </a:r>
          </a:p>
          <a:p>
            <a:pPr>
              <a:lnSpc>
                <a:spcPct val="90000"/>
              </a:lnSpc>
            </a:pPr>
            <a:r>
              <a:rPr lang="en-US" smtClean="0"/>
              <a:t>George Bernard Shaw once said If you cannot get rid of the family skeletons you may as well make them dance.</a:t>
            </a:r>
          </a:p>
          <a:p>
            <a:pPr>
              <a:lnSpc>
                <a:spcPct val="90000"/>
              </a:lnSpc>
            </a:pPr>
            <a:endParaRPr lang="en-US" smtClean="0"/>
          </a:p>
          <a:p>
            <a:pPr>
              <a:lnSpc>
                <a:spcPct val="90000"/>
              </a:lnSpc>
            </a:pPr>
            <a:r>
              <a:rPr lang="en-US" smtClean="0"/>
              <a:t>Notes:</a:t>
            </a:r>
          </a:p>
          <a:p>
            <a:pPr>
              <a:lnSpc>
                <a:spcPct val="90000"/>
              </a:lnSpc>
            </a:pPr>
            <a:r>
              <a:rPr lang="en-US" smtClean="0"/>
              <a:t>Use a semicolon when joining two independent clauses with a conjunctive adverb (moreover, however, for example, etc.)</a:t>
            </a:r>
          </a:p>
          <a:p>
            <a:pPr>
              <a:lnSpc>
                <a:spcPct val="90000"/>
              </a:lnSpc>
            </a:pPr>
            <a:r>
              <a:rPr lang="en-US" smtClean="0"/>
              <a:t>(You may think English is a boring class; however, you have to pass it anyway.)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idx="4294967295"/>
          </p:nvPr>
        </p:nvSpPr>
        <p:spPr/>
        <p:txBody>
          <a:bodyPr/>
          <a:lstStyle/>
          <a:p>
            <a:r>
              <a:rPr lang="en-US" smtClean="0"/>
              <a:t>Corrected Sentence</a:t>
            </a:r>
          </a:p>
        </p:txBody>
      </p:sp>
      <p:sp>
        <p:nvSpPr>
          <p:cNvPr id="52226" name="Rectangle 3"/>
          <p:cNvSpPr>
            <a:spLocks noGrp="1"/>
          </p:cNvSpPr>
          <p:nvPr>
            <p:ph type="body" idx="4294967295"/>
          </p:nvPr>
        </p:nvSpPr>
        <p:spPr/>
        <p:txBody>
          <a:bodyPr/>
          <a:lstStyle/>
          <a:p>
            <a:r>
              <a:rPr lang="en-US" smtClean="0"/>
              <a:t>George Bernard Shaw once said</a:t>
            </a:r>
            <a:r>
              <a:rPr lang="en-US" u="sng" smtClean="0"/>
              <a:t>, “</a:t>
            </a:r>
            <a:r>
              <a:rPr lang="en-US" smtClean="0"/>
              <a:t>If you cannot get rid of the family skeletons</a:t>
            </a:r>
            <a:r>
              <a:rPr lang="en-US" u="sng" smtClean="0"/>
              <a:t>, </a:t>
            </a:r>
            <a:r>
              <a:rPr lang="en-US" smtClean="0"/>
              <a:t>you may as well make them dance</a:t>
            </a:r>
            <a:r>
              <a:rPr lang="en-US" u="sng"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p:txBody>
          <a:bodyPr/>
          <a:lstStyle/>
          <a:p>
            <a:r>
              <a:rPr lang="en-US" smtClean="0"/>
              <a:t>Day 16</a:t>
            </a:r>
          </a:p>
        </p:txBody>
      </p:sp>
      <p:sp>
        <p:nvSpPr>
          <p:cNvPr id="53250" name="Rectangle 3"/>
          <p:cNvSpPr>
            <a:spLocks noGrp="1"/>
          </p:cNvSpPr>
          <p:nvPr>
            <p:ph type="body" idx="4294967295"/>
          </p:nvPr>
        </p:nvSpPr>
        <p:spPr/>
        <p:txBody>
          <a:bodyPr/>
          <a:lstStyle/>
          <a:p>
            <a:pPr>
              <a:lnSpc>
                <a:spcPct val="90000"/>
              </a:lnSpc>
            </a:pPr>
            <a:r>
              <a:rPr lang="en-US" smtClean="0"/>
              <a:t>Edit:</a:t>
            </a:r>
          </a:p>
          <a:p>
            <a:pPr>
              <a:lnSpc>
                <a:spcPct val="90000"/>
              </a:lnSpc>
            </a:pPr>
            <a:r>
              <a:rPr lang="en-US" smtClean="0"/>
              <a:t>If ice did not float.  (this is called a hypothetical question)  Tons of it at both the north pole and the south pole would sink, covering the earth with water.</a:t>
            </a:r>
          </a:p>
          <a:p>
            <a:pPr>
              <a:lnSpc>
                <a:spcPct val="90000"/>
              </a:lnSpc>
            </a:pPr>
            <a:endParaRPr lang="en-US" smtClean="0"/>
          </a:p>
          <a:p>
            <a:pPr>
              <a:lnSpc>
                <a:spcPct val="90000"/>
              </a:lnSpc>
            </a:pPr>
            <a:r>
              <a:rPr lang="en-US" smtClean="0"/>
              <a:t>Notes:</a:t>
            </a:r>
          </a:p>
          <a:p>
            <a:pPr>
              <a:lnSpc>
                <a:spcPct val="90000"/>
              </a:lnSpc>
            </a:pPr>
            <a:r>
              <a:rPr lang="en-US" smtClean="0"/>
              <a:t>Use a semicolon to separate items in a series when commas appear within the items.  (I’ve enjoyed fireworks displays at Comiskey Park in Chicago; at Disneyworld in Orlando, Florida; and on the Common in Boston.)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idx="4294967295"/>
          </p:nvPr>
        </p:nvSpPr>
        <p:spPr/>
        <p:txBody>
          <a:bodyPr/>
          <a:lstStyle/>
          <a:p>
            <a:r>
              <a:rPr lang="en-US" smtClean="0"/>
              <a:t>Corrected Sentence</a:t>
            </a:r>
          </a:p>
        </p:txBody>
      </p:sp>
      <p:sp>
        <p:nvSpPr>
          <p:cNvPr id="54274" name="Rectangle 3"/>
          <p:cNvSpPr>
            <a:spLocks noGrp="1"/>
          </p:cNvSpPr>
          <p:nvPr>
            <p:ph type="body" idx="4294967295"/>
          </p:nvPr>
        </p:nvSpPr>
        <p:spPr/>
        <p:txBody>
          <a:bodyPr/>
          <a:lstStyle/>
          <a:p>
            <a:r>
              <a:rPr lang="en-US" smtClean="0"/>
              <a:t>If ice did not floa</a:t>
            </a:r>
            <a:r>
              <a:rPr lang="en-US" u="sng" smtClean="0"/>
              <a:t>t </a:t>
            </a:r>
            <a:r>
              <a:rPr lang="en-US" smtClean="0"/>
              <a:t>(this is called a hypothetical question)</a:t>
            </a:r>
            <a:r>
              <a:rPr lang="en-US" u="sng" smtClean="0"/>
              <a:t>, t</a:t>
            </a:r>
            <a:r>
              <a:rPr lang="en-US" smtClean="0"/>
              <a:t>ons of it at both the </a:t>
            </a:r>
            <a:r>
              <a:rPr lang="en-US" u="sng" smtClean="0"/>
              <a:t>N</a:t>
            </a:r>
            <a:r>
              <a:rPr lang="en-US" smtClean="0"/>
              <a:t>orth </a:t>
            </a:r>
            <a:r>
              <a:rPr lang="en-US" u="sng" smtClean="0"/>
              <a:t>P</a:t>
            </a:r>
            <a:r>
              <a:rPr lang="en-US" smtClean="0"/>
              <a:t>ole and </a:t>
            </a:r>
            <a:r>
              <a:rPr lang="en-US" u="sng" smtClean="0"/>
              <a:t>S</a:t>
            </a:r>
            <a:r>
              <a:rPr lang="en-US" smtClean="0"/>
              <a:t>outh </a:t>
            </a:r>
            <a:r>
              <a:rPr lang="en-US" u="sng" smtClean="0"/>
              <a:t>Po</a:t>
            </a:r>
            <a:r>
              <a:rPr lang="en-US" smtClean="0"/>
              <a:t>le would sink, covering the earth with water.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idx="4294967295"/>
          </p:nvPr>
        </p:nvSpPr>
        <p:spPr/>
        <p:txBody>
          <a:bodyPr/>
          <a:lstStyle/>
          <a:p>
            <a:r>
              <a:rPr lang="en-US" smtClean="0"/>
              <a:t>Day 17</a:t>
            </a:r>
          </a:p>
        </p:txBody>
      </p:sp>
      <p:sp>
        <p:nvSpPr>
          <p:cNvPr id="55298" name="Rectangle 3"/>
          <p:cNvSpPr>
            <a:spLocks noGrp="1"/>
          </p:cNvSpPr>
          <p:nvPr>
            <p:ph type="body" idx="4294967295"/>
          </p:nvPr>
        </p:nvSpPr>
        <p:spPr/>
        <p:txBody>
          <a:bodyPr/>
          <a:lstStyle/>
          <a:p>
            <a:pPr>
              <a:lnSpc>
                <a:spcPct val="90000"/>
              </a:lnSpc>
            </a:pPr>
            <a:r>
              <a:rPr lang="en-US" smtClean="0"/>
              <a:t>Edit:</a:t>
            </a:r>
          </a:p>
          <a:p>
            <a:pPr>
              <a:lnSpc>
                <a:spcPct val="90000"/>
              </a:lnSpc>
            </a:pPr>
            <a:r>
              <a:rPr lang="en-US" smtClean="0"/>
              <a:t>The L.A. lakers won three back to back championships.  In the National Basketball Associasion (nba) in 2000-2002.</a:t>
            </a:r>
          </a:p>
          <a:p>
            <a:pPr>
              <a:lnSpc>
                <a:spcPct val="90000"/>
              </a:lnSpc>
            </a:pPr>
            <a:endParaRPr lang="en-US" smtClean="0"/>
          </a:p>
          <a:p>
            <a:pPr>
              <a:lnSpc>
                <a:spcPct val="90000"/>
              </a:lnSpc>
            </a:pPr>
            <a:r>
              <a:rPr lang="en-US" smtClean="0"/>
              <a:t>Notes:</a:t>
            </a:r>
          </a:p>
          <a:p>
            <a:pPr>
              <a:lnSpc>
                <a:spcPct val="90000"/>
              </a:lnSpc>
            </a:pPr>
            <a:r>
              <a:rPr lang="en-US" smtClean="0"/>
              <a:t>Use hyphens to link prefixes with proper nouns or adjectives (pro-American or anti-American)</a:t>
            </a:r>
          </a:p>
          <a:p>
            <a:pPr>
              <a:lnSpc>
                <a:spcPct val="90000"/>
              </a:lnSpc>
            </a:pPr>
            <a:r>
              <a:rPr lang="en-US" smtClean="0"/>
              <a:t>Use hyphens to link compound nouns and compound adjectives (daughter-in-law or double-jointed elbow)</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idx="4294967295"/>
          </p:nvPr>
        </p:nvSpPr>
        <p:spPr/>
        <p:txBody>
          <a:bodyPr/>
          <a:lstStyle/>
          <a:p>
            <a:r>
              <a:rPr lang="en-US" smtClean="0"/>
              <a:t>Corrected Sentence</a:t>
            </a:r>
          </a:p>
        </p:txBody>
      </p:sp>
      <p:sp>
        <p:nvSpPr>
          <p:cNvPr id="56322" name="Rectangle 3"/>
          <p:cNvSpPr>
            <a:spLocks noGrp="1"/>
          </p:cNvSpPr>
          <p:nvPr>
            <p:ph type="body" idx="4294967295"/>
          </p:nvPr>
        </p:nvSpPr>
        <p:spPr/>
        <p:txBody>
          <a:bodyPr/>
          <a:lstStyle/>
          <a:p>
            <a:r>
              <a:rPr lang="en-US" smtClean="0"/>
              <a:t>The L. A. </a:t>
            </a:r>
            <a:r>
              <a:rPr lang="en-US" u="sng" smtClean="0"/>
              <a:t>L</a:t>
            </a:r>
            <a:r>
              <a:rPr lang="en-US" smtClean="0"/>
              <a:t>akers won three bac</a:t>
            </a:r>
            <a:r>
              <a:rPr lang="en-US" u="sng" smtClean="0"/>
              <a:t>k-t</a:t>
            </a:r>
            <a:r>
              <a:rPr lang="en-US" smtClean="0"/>
              <a:t>o</a:t>
            </a:r>
            <a:r>
              <a:rPr lang="en-US" u="sng" smtClean="0"/>
              <a:t>-</a:t>
            </a:r>
            <a:r>
              <a:rPr lang="en-US" smtClean="0"/>
              <a:t>back championship</a:t>
            </a:r>
            <a:r>
              <a:rPr lang="en-US" u="sng" smtClean="0"/>
              <a:t>s i</a:t>
            </a:r>
            <a:r>
              <a:rPr lang="en-US" smtClean="0"/>
              <a:t>n the National Basketball </a:t>
            </a:r>
            <a:r>
              <a:rPr lang="en-US" u="sng" smtClean="0"/>
              <a:t>Association</a:t>
            </a:r>
            <a:r>
              <a:rPr lang="en-US" smtClean="0"/>
              <a:t> </a:t>
            </a:r>
            <a:r>
              <a:rPr lang="en-US" u="sng" smtClean="0"/>
              <a:t>(NBA)</a:t>
            </a:r>
            <a:r>
              <a:rPr lang="en-US" smtClean="0"/>
              <a:t> in 2000-2002.</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idx="4294967295"/>
          </p:nvPr>
        </p:nvSpPr>
        <p:spPr/>
        <p:txBody>
          <a:bodyPr/>
          <a:lstStyle/>
          <a:p>
            <a:r>
              <a:rPr lang="en-US" smtClean="0"/>
              <a:t>Day 18</a:t>
            </a:r>
          </a:p>
        </p:txBody>
      </p:sp>
      <p:sp>
        <p:nvSpPr>
          <p:cNvPr id="57346" name="Rectangle 3"/>
          <p:cNvSpPr>
            <a:spLocks noGrp="1"/>
          </p:cNvSpPr>
          <p:nvPr>
            <p:ph type="body" idx="4294967295"/>
          </p:nvPr>
        </p:nvSpPr>
        <p:spPr/>
        <p:txBody>
          <a:bodyPr/>
          <a:lstStyle/>
          <a:p>
            <a:r>
              <a:rPr lang="en-US" sz="2300" dirty="0" smtClean="0"/>
              <a:t>Edit: </a:t>
            </a:r>
          </a:p>
          <a:p>
            <a:r>
              <a:rPr lang="en-US" sz="2300" dirty="0" smtClean="0"/>
              <a:t>In an article for the </a:t>
            </a:r>
            <a:r>
              <a:rPr lang="en-US" sz="2300" dirty="0" err="1" smtClean="0"/>
              <a:t>british</a:t>
            </a:r>
            <a:r>
              <a:rPr lang="en-US" sz="2300" dirty="0" smtClean="0"/>
              <a:t> magazine, The Idler Helen Wilkinson writes, “Many young people </a:t>
            </a:r>
            <a:r>
              <a:rPr lang="en-US" sz="2300" dirty="0" err="1" smtClean="0"/>
              <a:t>critisize</a:t>
            </a:r>
            <a:r>
              <a:rPr lang="en-US" sz="2300" dirty="0" smtClean="0"/>
              <a:t> their managers for their “make-work” rather than “real-work” mentality.”</a:t>
            </a:r>
          </a:p>
          <a:p>
            <a:endParaRPr lang="en-US" sz="2300" dirty="0" smtClean="0"/>
          </a:p>
          <a:p>
            <a:r>
              <a:rPr lang="en-US" sz="2300" dirty="0" smtClean="0"/>
              <a:t>Notes:</a:t>
            </a:r>
          </a:p>
          <a:p>
            <a:r>
              <a:rPr lang="en-US" sz="2300" dirty="0" smtClean="0"/>
              <a:t>Use hyphens to link compound numbers and fractions used as adjectives (twenty-one or one-half full)</a:t>
            </a:r>
          </a:p>
          <a:p>
            <a:r>
              <a:rPr lang="en-US" sz="2300" dirty="0" smtClean="0"/>
              <a:t>Use apostrophes with contractions and to show possession (they’re or teacher’s)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idx="4294967295"/>
          </p:nvPr>
        </p:nvSpPr>
        <p:spPr/>
        <p:txBody>
          <a:bodyPr/>
          <a:lstStyle/>
          <a:p>
            <a:r>
              <a:rPr lang="en-US" smtClean="0"/>
              <a:t>Corrected Sentence</a:t>
            </a:r>
          </a:p>
        </p:txBody>
      </p:sp>
      <p:sp>
        <p:nvSpPr>
          <p:cNvPr id="58370" name="Rectangle 3"/>
          <p:cNvSpPr>
            <a:spLocks noGrp="1"/>
          </p:cNvSpPr>
          <p:nvPr>
            <p:ph type="body" idx="4294967295"/>
          </p:nvPr>
        </p:nvSpPr>
        <p:spPr/>
        <p:txBody>
          <a:bodyPr/>
          <a:lstStyle/>
          <a:p>
            <a:r>
              <a:rPr lang="en-US" smtClean="0"/>
              <a:t>In an article for the </a:t>
            </a:r>
            <a:r>
              <a:rPr lang="en-US" u="sng" smtClean="0"/>
              <a:t>B</a:t>
            </a:r>
            <a:r>
              <a:rPr lang="en-US" smtClean="0"/>
              <a:t>ritish magazin</a:t>
            </a:r>
            <a:r>
              <a:rPr lang="en-US" u="sng" smtClean="0"/>
              <a:t>e The Idler, </a:t>
            </a:r>
            <a:r>
              <a:rPr lang="en-US" smtClean="0"/>
              <a:t>Helen Wilkinson writes, “Many young people </a:t>
            </a:r>
            <a:r>
              <a:rPr lang="en-US" u="sng" smtClean="0"/>
              <a:t>criticize</a:t>
            </a:r>
            <a:r>
              <a:rPr lang="en-US" smtClean="0"/>
              <a:t> their managers for their </a:t>
            </a:r>
            <a:r>
              <a:rPr lang="en-US" u="sng" smtClean="0"/>
              <a:t>‘</a:t>
            </a:r>
            <a:r>
              <a:rPr lang="en-US" smtClean="0"/>
              <a:t>make-work</a:t>
            </a:r>
            <a:r>
              <a:rPr lang="en-US" u="sng" smtClean="0"/>
              <a:t>’</a:t>
            </a:r>
            <a:r>
              <a:rPr lang="en-US" smtClean="0"/>
              <a:t> rather than </a:t>
            </a:r>
            <a:r>
              <a:rPr lang="en-US" u="sng" smtClean="0"/>
              <a:t>‘</a:t>
            </a:r>
            <a:r>
              <a:rPr lang="en-US" smtClean="0"/>
              <a:t>real-work</a:t>
            </a:r>
            <a:r>
              <a:rPr lang="en-US" u="sng" smtClean="0"/>
              <a:t>’ </a:t>
            </a:r>
            <a:r>
              <a:rPr lang="en-US" smtClean="0"/>
              <a:t>mentality.”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idx="4294967295"/>
          </p:nvPr>
        </p:nvSpPr>
        <p:spPr/>
        <p:txBody>
          <a:bodyPr/>
          <a:lstStyle/>
          <a:p>
            <a:r>
              <a:rPr lang="en-US" smtClean="0"/>
              <a:t>Day 19</a:t>
            </a:r>
          </a:p>
        </p:txBody>
      </p:sp>
      <p:sp>
        <p:nvSpPr>
          <p:cNvPr id="59394" name="Rectangle 3"/>
          <p:cNvSpPr>
            <a:spLocks noGrp="1"/>
          </p:cNvSpPr>
          <p:nvPr>
            <p:ph type="body" idx="4294967295"/>
          </p:nvPr>
        </p:nvSpPr>
        <p:spPr/>
        <p:txBody>
          <a:bodyPr/>
          <a:lstStyle/>
          <a:p>
            <a:r>
              <a:rPr lang="en-US" sz="2300" i="1" dirty="0" smtClean="0"/>
              <a:t>R U confused</a:t>
            </a:r>
            <a:r>
              <a:rPr lang="en-US" sz="2300" dirty="0" smtClean="0"/>
              <a:t>? is the </a:t>
            </a:r>
            <a:r>
              <a:rPr lang="en-US" sz="2300" dirty="0" err="1" smtClean="0"/>
              <a:t>acual</a:t>
            </a:r>
            <a:r>
              <a:rPr lang="en-US" sz="2300" smtClean="0"/>
              <a:t> name of a Pamphlet written by a Senior English class at Fair haven Union high school in Fair haven, Vermont.  </a:t>
            </a:r>
            <a:r>
              <a:rPr lang="en-US" sz="2300" dirty="0" smtClean="0"/>
              <a:t>Explaining the mysteries of the S.a.t. exam.</a:t>
            </a:r>
          </a:p>
          <a:p>
            <a:endParaRPr lang="en-US" sz="2300" dirty="0" smtClean="0"/>
          </a:p>
          <a:p>
            <a:r>
              <a:rPr lang="en-US" sz="2300" dirty="0" smtClean="0"/>
              <a:t>Notes:</a:t>
            </a:r>
          </a:p>
          <a:p>
            <a:r>
              <a:rPr lang="en-US" sz="2300" dirty="0" smtClean="0"/>
              <a:t>Use dashes to indicate an abrupt change in thought or to emphasize supplemental information (hit dash twice on keyboard)</a:t>
            </a:r>
          </a:p>
          <a:p>
            <a:r>
              <a:rPr lang="en-US" sz="2300" dirty="0" smtClean="0"/>
              <a:t>(Here are the keys– or at least I thought they were here.)</a:t>
            </a:r>
          </a:p>
          <a:p>
            <a:r>
              <a:rPr lang="en-US" sz="2300" dirty="0" smtClean="0"/>
              <a:t>Certain colors—red, yellow, and orange—create a mood of warmth.)</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idx="4294967295"/>
          </p:nvPr>
        </p:nvSpPr>
        <p:spPr/>
        <p:txBody>
          <a:bodyPr/>
          <a:lstStyle/>
          <a:p>
            <a:r>
              <a:rPr lang="en-US" smtClean="0"/>
              <a:t>Corrected Sentence</a:t>
            </a:r>
          </a:p>
        </p:txBody>
      </p:sp>
      <p:sp>
        <p:nvSpPr>
          <p:cNvPr id="60418" name="Rectangle 3"/>
          <p:cNvSpPr>
            <a:spLocks noGrp="1"/>
          </p:cNvSpPr>
          <p:nvPr>
            <p:ph type="body" idx="4294967295"/>
          </p:nvPr>
        </p:nvSpPr>
        <p:spPr/>
        <p:txBody>
          <a:bodyPr/>
          <a:lstStyle/>
          <a:p>
            <a:r>
              <a:rPr lang="en-US" i="1" smtClean="0"/>
              <a:t>R U </a:t>
            </a:r>
            <a:r>
              <a:rPr lang="en-US" i="1" u="sng" smtClean="0"/>
              <a:t>C</a:t>
            </a:r>
            <a:r>
              <a:rPr lang="en-US" i="1" smtClean="0"/>
              <a:t>onfused? </a:t>
            </a:r>
            <a:r>
              <a:rPr lang="en-US" smtClean="0"/>
              <a:t>is the</a:t>
            </a:r>
            <a:r>
              <a:rPr lang="en-US" u="sng" smtClean="0"/>
              <a:t> actual</a:t>
            </a:r>
            <a:r>
              <a:rPr lang="en-US" smtClean="0"/>
              <a:t> name of a </a:t>
            </a:r>
            <a:r>
              <a:rPr lang="en-US" u="sng" smtClean="0"/>
              <a:t>p</a:t>
            </a:r>
            <a:r>
              <a:rPr lang="en-US" smtClean="0"/>
              <a:t>amphlet written by a </a:t>
            </a:r>
            <a:r>
              <a:rPr lang="en-US" u="sng" smtClean="0"/>
              <a:t>s</a:t>
            </a:r>
            <a:r>
              <a:rPr lang="en-US" smtClean="0"/>
              <a:t>enior English class at Fair </a:t>
            </a:r>
            <a:r>
              <a:rPr lang="en-US" u="sng" smtClean="0"/>
              <a:t>H</a:t>
            </a:r>
            <a:r>
              <a:rPr lang="en-US" smtClean="0"/>
              <a:t>aven Union </a:t>
            </a:r>
            <a:r>
              <a:rPr lang="en-US" u="sng" smtClean="0"/>
              <a:t>H</a:t>
            </a:r>
            <a:r>
              <a:rPr lang="en-US" smtClean="0"/>
              <a:t>igh </a:t>
            </a:r>
            <a:r>
              <a:rPr lang="en-US" u="sng" smtClean="0"/>
              <a:t>S</a:t>
            </a:r>
            <a:r>
              <a:rPr lang="en-US" smtClean="0"/>
              <a:t>chool in Fair </a:t>
            </a:r>
            <a:r>
              <a:rPr lang="en-US" u="sng" smtClean="0"/>
              <a:t>H</a:t>
            </a:r>
            <a:r>
              <a:rPr lang="en-US" smtClean="0"/>
              <a:t>aven, Vermont.  </a:t>
            </a:r>
            <a:r>
              <a:rPr lang="en-US" u="sng" smtClean="0"/>
              <a:t>It explains</a:t>
            </a:r>
            <a:r>
              <a:rPr lang="en-US" smtClean="0"/>
              <a:t> the mysteries of the </a:t>
            </a:r>
            <a:r>
              <a:rPr lang="en-US" u="sng" smtClean="0"/>
              <a:t>SAT (or S.A.T.)</a:t>
            </a:r>
            <a:r>
              <a:rPr lang="en-US" smtClean="0"/>
              <a:t> exam.</a:t>
            </a:r>
            <a:endParaRPr lang="en-US" i="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solidFill>
                  <a:srgbClr val="7B9899"/>
                </a:solidFill>
              </a:rPr>
              <a:t>Day 2</a:t>
            </a:r>
          </a:p>
        </p:txBody>
      </p:sp>
      <p:sp>
        <p:nvSpPr>
          <p:cNvPr id="20482" name="Content Placeholder 2"/>
          <p:cNvSpPr>
            <a:spLocks noGrp="1"/>
          </p:cNvSpPr>
          <p:nvPr>
            <p:ph sz="quarter" idx="1"/>
          </p:nvPr>
        </p:nvSpPr>
        <p:spPr>
          <a:xfrm>
            <a:off x="301625" y="1527175"/>
            <a:ext cx="8504238" cy="4572000"/>
          </a:xfrm>
        </p:spPr>
        <p:txBody>
          <a:bodyPr/>
          <a:lstStyle/>
          <a:p>
            <a:pPr eaLnBrk="1" hangingPunct="1"/>
            <a:r>
              <a:rPr lang="en-US" b="1" smtClean="0"/>
              <a:t>EDIT:</a:t>
            </a:r>
          </a:p>
          <a:p>
            <a:pPr eaLnBrk="1" hangingPunct="1"/>
            <a:r>
              <a:rPr lang="en-US" smtClean="0"/>
              <a:t>Alaska, the largest state with the fewest people has one third of it’s land inside the Artic Circle.</a:t>
            </a:r>
          </a:p>
          <a:p>
            <a:pPr eaLnBrk="1" hangingPunct="1"/>
            <a:endParaRPr lang="en-US" smtClean="0"/>
          </a:p>
          <a:p>
            <a:pPr eaLnBrk="1" hangingPunct="1"/>
            <a:r>
              <a:rPr lang="en-US" b="1" smtClean="0"/>
              <a:t>NOTES:</a:t>
            </a:r>
          </a:p>
          <a:p>
            <a:pPr eaLnBrk="1" hangingPunct="1"/>
            <a:r>
              <a:rPr lang="en-US" smtClean="0"/>
              <a:t>It’s-contraction for “it is”  (It’s going to snow.)</a:t>
            </a:r>
          </a:p>
          <a:p>
            <a:pPr eaLnBrk="1" hangingPunct="1"/>
            <a:r>
              <a:rPr lang="en-US" smtClean="0"/>
              <a:t>Its-possession  (The valley was a lonely place, but its beauty was breathtaking.)</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p:cNvSpPr>
          <p:nvPr>
            <p:ph type="title" idx="4294967295"/>
          </p:nvPr>
        </p:nvSpPr>
        <p:spPr/>
        <p:txBody>
          <a:bodyPr/>
          <a:lstStyle/>
          <a:p>
            <a:r>
              <a:rPr lang="en-US" smtClean="0"/>
              <a:t>Day 20</a:t>
            </a:r>
          </a:p>
        </p:txBody>
      </p:sp>
      <p:sp>
        <p:nvSpPr>
          <p:cNvPr id="61442" name="Rectangle 3"/>
          <p:cNvSpPr>
            <a:spLocks noGrp="1"/>
          </p:cNvSpPr>
          <p:nvPr>
            <p:ph type="body" idx="4294967295"/>
          </p:nvPr>
        </p:nvSpPr>
        <p:spPr/>
        <p:txBody>
          <a:bodyPr/>
          <a:lstStyle/>
          <a:p>
            <a:pPr>
              <a:lnSpc>
                <a:spcPct val="90000"/>
              </a:lnSpc>
            </a:pPr>
            <a:r>
              <a:rPr lang="en-US" smtClean="0"/>
              <a:t>John Adams and Thomas Jefferson, our second and third Presidents both died on the fourth of July in 1826.  On the 50</a:t>
            </a:r>
            <a:r>
              <a:rPr lang="en-US" baseline="30000" smtClean="0"/>
              <a:t>th</a:t>
            </a:r>
            <a:r>
              <a:rPr lang="en-US" smtClean="0"/>
              <a:t> Anniversery of the signing of the Decleration of Independence (isn’t that amazing?)</a:t>
            </a:r>
          </a:p>
          <a:p>
            <a:pPr>
              <a:lnSpc>
                <a:spcPct val="90000"/>
              </a:lnSpc>
            </a:pPr>
            <a:endParaRPr lang="en-US" smtClean="0"/>
          </a:p>
          <a:p>
            <a:pPr>
              <a:lnSpc>
                <a:spcPct val="90000"/>
              </a:lnSpc>
            </a:pPr>
            <a:r>
              <a:rPr lang="en-US" smtClean="0"/>
              <a:t>Notes:</a:t>
            </a:r>
          </a:p>
          <a:p>
            <a:pPr>
              <a:lnSpc>
                <a:spcPct val="90000"/>
              </a:lnSpc>
            </a:pPr>
            <a:r>
              <a:rPr lang="en-US" smtClean="0"/>
              <a:t>Use parentheses to enclose elements that interrupt and are not essential to the meaning of the sentence. </a:t>
            </a:r>
          </a:p>
          <a:p>
            <a:pPr>
              <a:lnSpc>
                <a:spcPct val="90000"/>
              </a:lnSpc>
            </a:pPr>
            <a:r>
              <a:rPr lang="en-US" smtClean="0"/>
              <a:t>M*A*S*H* (a comedy about an army medical unit during the Korean War) has been a movie and popular TV show.</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idx="4294967295"/>
          </p:nvPr>
        </p:nvSpPr>
        <p:spPr/>
        <p:txBody>
          <a:bodyPr/>
          <a:lstStyle/>
          <a:p>
            <a:r>
              <a:rPr lang="en-US" smtClean="0"/>
              <a:t>Corrected Sentence</a:t>
            </a:r>
          </a:p>
        </p:txBody>
      </p:sp>
      <p:sp>
        <p:nvSpPr>
          <p:cNvPr id="62466" name="Rectangle 3"/>
          <p:cNvSpPr>
            <a:spLocks noGrp="1"/>
          </p:cNvSpPr>
          <p:nvPr>
            <p:ph type="body" idx="4294967295"/>
          </p:nvPr>
        </p:nvSpPr>
        <p:spPr/>
        <p:txBody>
          <a:bodyPr/>
          <a:lstStyle/>
          <a:p>
            <a:r>
              <a:rPr lang="en-US" smtClean="0"/>
              <a:t>John Adams and Thomas Jefferson, our second and third </a:t>
            </a:r>
            <a:r>
              <a:rPr lang="en-US" u="sng" smtClean="0"/>
              <a:t>p</a:t>
            </a:r>
            <a:r>
              <a:rPr lang="en-US" smtClean="0"/>
              <a:t>residents</a:t>
            </a:r>
            <a:r>
              <a:rPr lang="en-US" u="sng" smtClean="0"/>
              <a:t>, </a:t>
            </a:r>
            <a:r>
              <a:rPr lang="en-US" smtClean="0"/>
              <a:t>both died on the </a:t>
            </a:r>
            <a:r>
              <a:rPr lang="en-US" u="sng" smtClean="0"/>
              <a:t>F</a:t>
            </a:r>
            <a:r>
              <a:rPr lang="en-US" smtClean="0"/>
              <a:t>ourth of July in 182</a:t>
            </a:r>
            <a:r>
              <a:rPr lang="en-US" u="sng" smtClean="0"/>
              <a:t>6 o</a:t>
            </a:r>
            <a:r>
              <a:rPr lang="en-US" smtClean="0"/>
              <a:t>n the 50</a:t>
            </a:r>
            <a:r>
              <a:rPr lang="en-US" baseline="30000" smtClean="0"/>
              <a:t>th</a:t>
            </a:r>
            <a:r>
              <a:rPr lang="en-US" smtClean="0"/>
              <a:t> </a:t>
            </a:r>
            <a:r>
              <a:rPr lang="en-US" u="sng" smtClean="0"/>
              <a:t>anniversary</a:t>
            </a:r>
            <a:r>
              <a:rPr lang="en-US" smtClean="0"/>
              <a:t> of the signing of the </a:t>
            </a:r>
            <a:r>
              <a:rPr lang="en-US" u="sng" smtClean="0"/>
              <a:t>Declaration </a:t>
            </a:r>
            <a:r>
              <a:rPr lang="en-US" smtClean="0"/>
              <a:t>of </a:t>
            </a:r>
            <a:r>
              <a:rPr lang="en-US" u="sng" smtClean="0"/>
              <a:t>Independence.</a:t>
            </a:r>
            <a:r>
              <a:rPr lang="en-US" smtClean="0"/>
              <a:t>  </a:t>
            </a:r>
            <a:r>
              <a:rPr lang="en-US" u="sng" smtClean="0"/>
              <a:t>(Isn’t</a:t>
            </a:r>
            <a:r>
              <a:rPr lang="en-US" smtClean="0"/>
              <a:t> that amazing?)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idx="4294967295"/>
          </p:nvPr>
        </p:nvSpPr>
        <p:spPr/>
        <p:txBody>
          <a:bodyPr/>
          <a:lstStyle/>
          <a:p>
            <a:pPr eaLnBrk="1" hangingPunct="1"/>
            <a:r>
              <a:rPr lang="en-US" smtClean="0"/>
              <a:t>Corrected Sentence</a:t>
            </a:r>
          </a:p>
        </p:txBody>
      </p:sp>
      <p:sp>
        <p:nvSpPr>
          <p:cNvPr id="22530" name="Rectangle 3"/>
          <p:cNvSpPr>
            <a:spLocks noGrp="1"/>
          </p:cNvSpPr>
          <p:nvPr>
            <p:ph type="body" idx="4294967295"/>
          </p:nvPr>
        </p:nvSpPr>
        <p:spPr/>
        <p:txBody>
          <a:bodyPr/>
          <a:lstStyle/>
          <a:p>
            <a:pPr eaLnBrk="1" hangingPunct="1"/>
            <a:r>
              <a:rPr lang="en-US" smtClean="0"/>
              <a:t>Alaska, the largest state with the fewest people</a:t>
            </a:r>
            <a:r>
              <a:rPr lang="en-US" u="sng" smtClean="0"/>
              <a:t>, </a:t>
            </a:r>
            <a:r>
              <a:rPr lang="en-US" smtClean="0"/>
              <a:t>has on</a:t>
            </a:r>
            <a:r>
              <a:rPr lang="en-US" u="sng" smtClean="0"/>
              <a:t>e-t</a:t>
            </a:r>
            <a:r>
              <a:rPr lang="en-US" smtClean="0"/>
              <a:t>hird of </a:t>
            </a:r>
            <a:r>
              <a:rPr lang="en-US" u="sng" smtClean="0"/>
              <a:t>its</a:t>
            </a:r>
            <a:r>
              <a:rPr lang="en-US" smtClean="0"/>
              <a:t> land inside the </a:t>
            </a:r>
            <a:r>
              <a:rPr lang="en-US" u="sng" smtClean="0"/>
              <a:t>Arctic</a:t>
            </a:r>
            <a:r>
              <a:rPr lang="en-US" smtClean="0"/>
              <a:t> Circle.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solidFill>
                  <a:srgbClr val="7B9899"/>
                </a:solidFill>
              </a:rPr>
              <a:t>Day 3</a:t>
            </a:r>
          </a:p>
        </p:txBody>
      </p:sp>
      <p:sp>
        <p:nvSpPr>
          <p:cNvPr id="23554" name="Content Placeholder 2"/>
          <p:cNvSpPr>
            <a:spLocks noGrp="1"/>
          </p:cNvSpPr>
          <p:nvPr>
            <p:ph sz="quarter" idx="1"/>
          </p:nvPr>
        </p:nvSpPr>
        <p:spPr>
          <a:xfrm>
            <a:off x="301625" y="1527175"/>
            <a:ext cx="8504238" cy="4572000"/>
          </a:xfrm>
        </p:spPr>
        <p:txBody>
          <a:bodyPr/>
          <a:lstStyle/>
          <a:p>
            <a:pPr eaLnBrk="1" hangingPunct="1"/>
            <a:r>
              <a:rPr lang="en-US" smtClean="0"/>
              <a:t>EDIT:</a:t>
            </a:r>
          </a:p>
          <a:p>
            <a:pPr eaLnBrk="1" hangingPunct="1"/>
            <a:r>
              <a:rPr lang="en-US" smtClean="0"/>
              <a:t>Humorist, Mark Twain (1835-1910) wore white linen suits in summer and in winter, because they made him feel “clean in a dirty world”.</a:t>
            </a:r>
          </a:p>
          <a:p>
            <a:pPr eaLnBrk="1" hangingPunct="1"/>
            <a:endParaRPr lang="en-US" smtClean="0"/>
          </a:p>
          <a:p>
            <a:pPr eaLnBrk="1" hangingPunct="1"/>
            <a:r>
              <a:rPr lang="en-US" smtClean="0"/>
              <a:t>NOTES:</a:t>
            </a:r>
          </a:p>
          <a:p>
            <a:pPr eaLnBrk="1" hangingPunct="1"/>
            <a:r>
              <a:rPr lang="en-US" smtClean="0"/>
              <a:t>Who’s= contraction for “who is” or “who has”</a:t>
            </a:r>
          </a:p>
          <a:p>
            <a:pPr eaLnBrk="1" hangingPunct="1"/>
            <a:r>
              <a:rPr lang="en-US" smtClean="0"/>
              <a:t>Whose=ownership (Whose car is that?)</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idx="4294967295"/>
          </p:nvPr>
        </p:nvSpPr>
        <p:spPr/>
        <p:txBody>
          <a:bodyPr/>
          <a:lstStyle/>
          <a:p>
            <a:pPr eaLnBrk="1" hangingPunct="1"/>
            <a:r>
              <a:rPr lang="en-US" smtClean="0"/>
              <a:t>Corrected Sentence</a:t>
            </a:r>
          </a:p>
        </p:txBody>
      </p:sp>
      <p:sp>
        <p:nvSpPr>
          <p:cNvPr id="25602" name="Rectangle 3"/>
          <p:cNvSpPr>
            <a:spLocks noGrp="1"/>
          </p:cNvSpPr>
          <p:nvPr>
            <p:ph type="body" idx="4294967295"/>
          </p:nvPr>
        </p:nvSpPr>
        <p:spPr/>
        <p:txBody>
          <a:bodyPr/>
          <a:lstStyle/>
          <a:p>
            <a:pPr eaLnBrk="1" hangingPunct="1"/>
            <a:r>
              <a:rPr lang="en-US" smtClean="0"/>
              <a:t>Humoris</a:t>
            </a:r>
            <a:r>
              <a:rPr lang="en-US" u="sng" smtClean="0"/>
              <a:t>t </a:t>
            </a:r>
            <a:r>
              <a:rPr lang="en-US" smtClean="0"/>
              <a:t>Mark Twain (1835-1910) wore white linen suits in summer and in winte</a:t>
            </a:r>
            <a:r>
              <a:rPr lang="en-US" u="sng" smtClean="0"/>
              <a:t>r </a:t>
            </a:r>
            <a:r>
              <a:rPr lang="en-US" smtClean="0"/>
              <a:t>because they made him feel “clean in a dirty world</a:t>
            </a:r>
            <a:r>
              <a:rPr lang="en-US" u="sng"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solidFill>
                  <a:srgbClr val="7B9899"/>
                </a:solidFill>
              </a:rPr>
              <a:t>Day 4</a:t>
            </a:r>
          </a:p>
        </p:txBody>
      </p:sp>
      <p:sp>
        <p:nvSpPr>
          <p:cNvPr id="26626" name="Content Placeholder 2"/>
          <p:cNvSpPr>
            <a:spLocks noGrp="1"/>
          </p:cNvSpPr>
          <p:nvPr>
            <p:ph sz="quarter" idx="1"/>
          </p:nvPr>
        </p:nvSpPr>
        <p:spPr>
          <a:xfrm>
            <a:off x="301625" y="1527175"/>
            <a:ext cx="8504238" cy="4572000"/>
          </a:xfrm>
        </p:spPr>
        <p:txBody>
          <a:bodyPr/>
          <a:lstStyle/>
          <a:p>
            <a:pPr eaLnBrk="1" hangingPunct="1"/>
            <a:r>
              <a:rPr lang="en-US" smtClean="0"/>
              <a:t>EDIT:  </a:t>
            </a:r>
          </a:p>
          <a:p>
            <a:pPr eaLnBrk="1" hangingPunct="1"/>
            <a:r>
              <a:rPr lang="en-US" smtClean="0"/>
              <a:t>Harriet Tubman, the former slave who became famous for her corage as a conductor on the Underground Railroad once made this statement  “On my Underground Railroad, I never ran my train off the track and I never lost a passenger”.</a:t>
            </a:r>
          </a:p>
          <a:p>
            <a:pPr eaLnBrk="1" hangingPunct="1">
              <a:buFont typeface="Wingdings 2" pitchFamily="18" charset="2"/>
              <a:buNone/>
            </a:pPr>
            <a:endParaRPr lang="en-US" smtClean="0"/>
          </a:p>
          <a:p>
            <a:pPr eaLnBrk="1" hangingPunct="1"/>
            <a:r>
              <a:rPr lang="en-US" smtClean="0"/>
              <a:t>NOTES:  Commas</a:t>
            </a:r>
          </a:p>
          <a:p>
            <a:pPr eaLnBrk="1" hangingPunct="1"/>
            <a:r>
              <a:rPr lang="en-US" smtClean="0"/>
              <a:t>Place comma BEFORE a coordinating conjunction (and, or, but, nor, yet, for, so) that separates two independent clauses (like 2 complete sentences).</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idx="4294967295"/>
          </p:nvPr>
        </p:nvSpPr>
        <p:spPr/>
        <p:txBody>
          <a:bodyPr/>
          <a:lstStyle/>
          <a:p>
            <a:pPr eaLnBrk="1" hangingPunct="1"/>
            <a:r>
              <a:rPr lang="en-US" smtClean="0"/>
              <a:t>Corrected Sentence</a:t>
            </a:r>
          </a:p>
        </p:txBody>
      </p:sp>
      <p:sp>
        <p:nvSpPr>
          <p:cNvPr id="28674" name="Rectangle 3"/>
          <p:cNvSpPr>
            <a:spLocks noGrp="1"/>
          </p:cNvSpPr>
          <p:nvPr>
            <p:ph type="body" idx="4294967295"/>
          </p:nvPr>
        </p:nvSpPr>
        <p:spPr/>
        <p:txBody>
          <a:bodyPr/>
          <a:lstStyle/>
          <a:p>
            <a:pPr eaLnBrk="1" hangingPunct="1"/>
            <a:r>
              <a:rPr lang="en-US" smtClean="0"/>
              <a:t>Harriet Tubman, the former slave who became famous for her </a:t>
            </a:r>
            <a:r>
              <a:rPr lang="en-US" u="sng" smtClean="0"/>
              <a:t>courage</a:t>
            </a:r>
            <a:r>
              <a:rPr lang="en-US" smtClean="0"/>
              <a:t> as a conductor on the Underground Railroad</a:t>
            </a:r>
            <a:r>
              <a:rPr lang="en-US" u="sng" smtClean="0"/>
              <a:t>, </a:t>
            </a:r>
            <a:r>
              <a:rPr lang="en-US" smtClean="0"/>
              <a:t>once made this statement</a:t>
            </a:r>
            <a:r>
              <a:rPr lang="en-US" u="sng" smtClean="0"/>
              <a:t>: </a:t>
            </a:r>
            <a:r>
              <a:rPr lang="en-US" smtClean="0"/>
              <a:t> “On my Underground Railroad, I never ran my train off the track</a:t>
            </a:r>
            <a:r>
              <a:rPr lang="en-US" u="sng" smtClean="0"/>
              <a:t>, </a:t>
            </a:r>
            <a:r>
              <a:rPr lang="en-US" smtClean="0"/>
              <a:t>and I never lost a passenger</a:t>
            </a:r>
            <a:r>
              <a:rPr lang="en-US" u="sng"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3608</TotalTime>
  <Words>2069</Words>
  <Application>Microsoft Office PowerPoint</Application>
  <PresentationFormat>On-screen Show (4:3)</PresentationFormat>
  <Paragraphs>187</Paragraphs>
  <Slides>41</Slides>
  <Notes>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Civic</vt:lpstr>
      <vt:lpstr>Daily Language Workouts</vt:lpstr>
      <vt:lpstr>Day 1</vt:lpstr>
      <vt:lpstr>Correct Sentence</vt:lpstr>
      <vt:lpstr>Day 2</vt:lpstr>
      <vt:lpstr>Corrected Sentence</vt:lpstr>
      <vt:lpstr>Day 3</vt:lpstr>
      <vt:lpstr>Corrected Sentence</vt:lpstr>
      <vt:lpstr>Day 4</vt:lpstr>
      <vt:lpstr>Corrected Sentence</vt:lpstr>
      <vt:lpstr>Day 5</vt:lpstr>
      <vt:lpstr>Corrected Sentence</vt:lpstr>
      <vt:lpstr>Day 6</vt:lpstr>
      <vt:lpstr>Corrected Sentence</vt:lpstr>
      <vt:lpstr>Day 7</vt:lpstr>
      <vt:lpstr>Corrected Sentence</vt:lpstr>
      <vt:lpstr>Day 8</vt:lpstr>
      <vt:lpstr>Corrected Sentence</vt:lpstr>
      <vt:lpstr>Day 9</vt:lpstr>
      <vt:lpstr>Corrected Sentence</vt:lpstr>
      <vt:lpstr>Day 10</vt:lpstr>
      <vt:lpstr>Corrected Sentence</vt:lpstr>
      <vt:lpstr>Day 11</vt:lpstr>
      <vt:lpstr>Corrected Sentence</vt:lpstr>
      <vt:lpstr>Day 12</vt:lpstr>
      <vt:lpstr>Corrected Sentence</vt:lpstr>
      <vt:lpstr>Day 13</vt:lpstr>
      <vt:lpstr>Corrected Sentence</vt:lpstr>
      <vt:lpstr>Day 14</vt:lpstr>
      <vt:lpstr>Corrected Sentence</vt:lpstr>
      <vt:lpstr>Day 15</vt:lpstr>
      <vt:lpstr>Corrected Sentence</vt:lpstr>
      <vt:lpstr>Day 16</vt:lpstr>
      <vt:lpstr>Corrected Sentence</vt:lpstr>
      <vt:lpstr>Day 17</vt:lpstr>
      <vt:lpstr>Corrected Sentence</vt:lpstr>
      <vt:lpstr>Day 18</vt:lpstr>
      <vt:lpstr>Corrected Sentence</vt:lpstr>
      <vt:lpstr>Day 19</vt:lpstr>
      <vt:lpstr>Corrected Sentence</vt:lpstr>
      <vt:lpstr>Day 20</vt:lpstr>
      <vt:lpstr>Corrected Sentence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Language Workouts</dc:title>
  <dc:creator>Brent</dc:creator>
  <cp:lastModifiedBy>Turner, Deborah</cp:lastModifiedBy>
  <cp:revision>58</cp:revision>
  <dcterms:created xsi:type="dcterms:W3CDTF">2010-01-05T02:08:17Z</dcterms:created>
  <dcterms:modified xsi:type="dcterms:W3CDTF">2013-09-13T16:33:58Z</dcterms:modified>
</cp:coreProperties>
</file>